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62"/>
  </p:notesMasterIdLst>
  <p:sldIdLst>
    <p:sldId id="329" r:id="rId2"/>
    <p:sldId id="334" r:id="rId3"/>
    <p:sldId id="331" r:id="rId4"/>
    <p:sldId id="332" r:id="rId5"/>
    <p:sldId id="326" r:id="rId6"/>
    <p:sldId id="327" r:id="rId7"/>
    <p:sldId id="342" r:id="rId8"/>
    <p:sldId id="257" r:id="rId9"/>
    <p:sldId id="274" r:id="rId10"/>
    <p:sldId id="260" r:id="rId11"/>
    <p:sldId id="337" r:id="rId12"/>
    <p:sldId id="338" r:id="rId13"/>
    <p:sldId id="339" r:id="rId14"/>
    <p:sldId id="340" r:id="rId15"/>
    <p:sldId id="341" r:id="rId16"/>
    <p:sldId id="330" r:id="rId17"/>
    <p:sldId id="273" r:id="rId18"/>
    <p:sldId id="288" r:id="rId19"/>
    <p:sldId id="289" r:id="rId20"/>
    <p:sldId id="328" r:id="rId21"/>
    <p:sldId id="290" r:id="rId22"/>
    <p:sldId id="262" r:id="rId23"/>
    <p:sldId id="264" r:id="rId24"/>
    <p:sldId id="265" r:id="rId25"/>
    <p:sldId id="268" r:id="rId26"/>
    <p:sldId id="312" r:id="rId27"/>
    <p:sldId id="313" r:id="rId28"/>
    <p:sldId id="315" r:id="rId29"/>
    <p:sldId id="307" r:id="rId30"/>
    <p:sldId id="308" r:id="rId31"/>
    <p:sldId id="314" r:id="rId32"/>
    <p:sldId id="276" r:id="rId33"/>
    <p:sldId id="272" r:id="rId34"/>
    <p:sldId id="275" r:id="rId35"/>
    <p:sldId id="298" r:id="rId36"/>
    <p:sldId id="303" r:id="rId37"/>
    <p:sldId id="299" r:id="rId38"/>
    <p:sldId id="300" r:id="rId39"/>
    <p:sldId id="304" r:id="rId40"/>
    <p:sldId id="301" r:id="rId41"/>
    <p:sldId id="302" r:id="rId42"/>
    <p:sldId id="282" r:id="rId43"/>
    <p:sldId id="283" r:id="rId44"/>
    <p:sldId id="297" r:id="rId45"/>
    <p:sldId id="291" r:id="rId46"/>
    <p:sldId id="292" r:id="rId47"/>
    <p:sldId id="293" r:id="rId48"/>
    <p:sldId id="294" r:id="rId49"/>
    <p:sldId id="296" r:id="rId50"/>
    <p:sldId id="295" r:id="rId51"/>
    <p:sldId id="317" r:id="rId52"/>
    <p:sldId id="320" r:id="rId53"/>
    <p:sldId id="322" r:id="rId54"/>
    <p:sldId id="321" r:id="rId55"/>
    <p:sldId id="284" r:id="rId56"/>
    <p:sldId id="269" r:id="rId57"/>
    <p:sldId id="319" r:id="rId58"/>
    <p:sldId id="324" r:id="rId59"/>
    <p:sldId id="316" r:id="rId60"/>
    <p:sldId id="336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3399"/>
    <a:srgbClr val="FFFF00"/>
    <a:srgbClr val="FA1AEA"/>
    <a:srgbClr val="FF00FF"/>
    <a:srgbClr val="FFFFCC"/>
    <a:srgbClr val="FFFF66"/>
    <a:srgbClr val="C804BA"/>
    <a:srgbClr val="99CC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7812" autoAdjust="0"/>
  </p:normalViewPr>
  <p:slideViewPr>
    <p:cSldViewPr>
      <p:cViewPr varScale="1">
        <p:scale>
          <a:sx n="64" d="100"/>
          <a:sy n="64" d="100"/>
        </p:scale>
        <p:origin x="66" y="3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23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6F4653F-EEF4-49C9-AE40-F917F326B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78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4653F-EEF4-49C9-AE40-F917F326BAF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80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694FB-1748-460C-9D86-537CBC821537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Physics mandates vocab/relevance</a:t>
            </a:r>
          </a:p>
        </p:txBody>
      </p:sp>
    </p:spTree>
    <p:extLst>
      <p:ext uri="{BB962C8B-B14F-4D97-AF65-F5344CB8AC3E}">
        <p14:creationId xmlns:p14="http://schemas.microsoft.com/office/powerpoint/2010/main" val="2116390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5DB119-C49B-4DD6-A114-13F2A869C19B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How many of you will be asked at Thanksgiving?</a:t>
            </a:r>
          </a:p>
        </p:txBody>
      </p:sp>
    </p:spTree>
    <p:extLst>
      <p:ext uri="{BB962C8B-B14F-4D97-AF65-F5344CB8AC3E}">
        <p14:creationId xmlns:p14="http://schemas.microsoft.com/office/powerpoint/2010/main" val="1138201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547310-A2BF-4896-816C-237232C44E11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Suck thumb, see penis, bond</a:t>
            </a:r>
          </a:p>
        </p:txBody>
      </p:sp>
    </p:spTree>
    <p:extLst>
      <p:ext uri="{BB962C8B-B14F-4D97-AF65-F5344CB8AC3E}">
        <p14:creationId xmlns:p14="http://schemas.microsoft.com/office/powerpoint/2010/main" val="32145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92544-D3AE-4B72-B0A0-24F2204AC7C9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‘innards’ revealed by surgery, autopsy, </a:t>
            </a:r>
            <a:r>
              <a:rPr lang="en-US" dirty="0" err="1" smtClean="0"/>
              <a:t>or..imaging</a:t>
            </a:r>
            <a:r>
              <a:rPr lang="en-US" dirty="0" smtClean="0"/>
              <a:t> “I have seen my death”</a:t>
            </a:r>
          </a:p>
        </p:txBody>
      </p:sp>
    </p:spTree>
    <p:extLst>
      <p:ext uri="{BB962C8B-B14F-4D97-AF65-F5344CB8AC3E}">
        <p14:creationId xmlns:p14="http://schemas.microsoft.com/office/powerpoint/2010/main" val="3525735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999A76-0E27-4ED8-8A23-B33F092E739E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OLD FILM</a:t>
            </a:r>
          </a:p>
        </p:txBody>
      </p:sp>
    </p:spTree>
    <p:extLst>
      <p:ext uri="{BB962C8B-B14F-4D97-AF65-F5344CB8AC3E}">
        <p14:creationId xmlns:p14="http://schemas.microsoft.com/office/powerpoint/2010/main" val="3431434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327921-B0DF-4E72-9E32-967D0A9B6B39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ONE VW IS…..</a:t>
            </a:r>
          </a:p>
        </p:txBody>
      </p:sp>
    </p:spTree>
    <p:extLst>
      <p:ext uri="{BB962C8B-B14F-4D97-AF65-F5344CB8AC3E}">
        <p14:creationId xmlns:p14="http://schemas.microsoft.com/office/powerpoint/2010/main" val="3952665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A4DE97-8320-4FFC-8414-8D282143E279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Put back together..to better expose or characterize findings</a:t>
            </a:r>
          </a:p>
        </p:txBody>
      </p:sp>
    </p:spTree>
    <p:extLst>
      <p:ext uri="{BB962C8B-B14F-4D97-AF65-F5344CB8AC3E}">
        <p14:creationId xmlns:p14="http://schemas.microsoft.com/office/powerpoint/2010/main" val="3709887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37B90D-DD92-4F51-9ECC-7E60EADDF548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You are carrying around pieces of a real person in that box.</a:t>
            </a:r>
          </a:p>
        </p:txBody>
      </p:sp>
    </p:spTree>
    <p:extLst>
      <p:ext uri="{BB962C8B-B14F-4D97-AF65-F5344CB8AC3E}">
        <p14:creationId xmlns:p14="http://schemas.microsoft.com/office/powerpoint/2010/main" val="773204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Subspecialty, organ system, disease process, research pursuit will ‘talk’ to you…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4653F-EEF4-49C9-AE40-F917F326BAF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12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B9085-1B12-4EE5-BB5F-C72AD7939292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Hip bone connect to the thigh bone….</a:t>
            </a:r>
          </a:p>
        </p:txBody>
      </p:sp>
    </p:spTree>
    <p:extLst>
      <p:ext uri="{BB962C8B-B14F-4D97-AF65-F5344CB8AC3E}">
        <p14:creationId xmlns:p14="http://schemas.microsoft.com/office/powerpoint/2010/main" val="235637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B3E408-7FE2-4441-8E7D-BF66391447C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Cadavers real as it gets—but dead.  Basic Sci not that different from college classrooms</a:t>
            </a:r>
          </a:p>
          <a:p>
            <a:pPr eaLnBrk="1" hangingPunct="1"/>
            <a:r>
              <a:rPr lang="en-US" smtClean="0"/>
              <a:t>Revisit over 2-3 yrs, reduce the ‘huh?’</a:t>
            </a:r>
          </a:p>
          <a:p>
            <a:pPr eaLnBrk="1" hangingPunct="1"/>
            <a:r>
              <a:rPr lang="en-US" smtClean="0"/>
              <a:t>Lists of facts transferred to cadaver and from there to reality and live pts</a:t>
            </a:r>
          </a:p>
        </p:txBody>
      </p:sp>
    </p:spTree>
    <p:extLst>
      <p:ext uri="{BB962C8B-B14F-4D97-AF65-F5344CB8AC3E}">
        <p14:creationId xmlns:p14="http://schemas.microsoft.com/office/powerpoint/2010/main" val="2065534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96E632-A588-425F-951E-AB9B098815A7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Why its easier for GH to disloc than fem head</a:t>
            </a:r>
          </a:p>
        </p:txBody>
      </p:sp>
    </p:spTree>
    <p:extLst>
      <p:ext uri="{BB962C8B-B14F-4D97-AF65-F5344CB8AC3E}">
        <p14:creationId xmlns:p14="http://schemas.microsoft.com/office/powerpoint/2010/main" val="3418271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232AE5-727B-4FE9-8D6B-DE8676B7A95E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Relate to cadaver and to atlas</a:t>
            </a:r>
          </a:p>
          <a:p>
            <a:pPr eaLnBrk="1" hangingPunct="1"/>
            <a:r>
              <a:rPr lang="en-US" smtClean="0"/>
              <a:t>Lookit that!</a:t>
            </a:r>
          </a:p>
        </p:txBody>
      </p:sp>
    </p:spTree>
    <p:extLst>
      <p:ext uri="{BB962C8B-B14F-4D97-AF65-F5344CB8AC3E}">
        <p14:creationId xmlns:p14="http://schemas.microsoft.com/office/powerpoint/2010/main" val="3209470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C67AB-59AF-4984-8C7E-56FD06E5354E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WE HOPE TO BRING BACK SOME FURTHER INSIGHTS OR CLARIFICATIONS AS THE NEW CURRICULUM ROLES OUT</a:t>
            </a:r>
          </a:p>
        </p:txBody>
      </p:sp>
    </p:spTree>
    <p:extLst>
      <p:ext uri="{BB962C8B-B14F-4D97-AF65-F5344CB8AC3E}">
        <p14:creationId xmlns:p14="http://schemas.microsoft.com/office/powerpoint/2010/main" val="382284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E52A3F-6749-4A56-B2FA-1F41CFFD929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Crystal clear scenarios</a:t>
            </a:r>
          </a:p>
        </p:txBody>
      </p:sp>
    </p:spTree>
    <p:extLst>
      <p:ext uri="{BB962C8B-B14F-4D97-AF65-F5344CB8AC3E}">
        <p14:creationId xmlns:p14="http://schemas.microsoft.com/office/powerpoint/2010/main" val="1551655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18D346-F287-440E-AD71-AE05AA4B1B3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Coronary stent AM, Harbor PM</a:t>
            </a:r>
          </a:p>
          <a:p>
            <a:pPr eaLnBrk="1" hangingPunct="1"/>
            <a:r>
              <a:rPr lang="en-US" smtClean="0"/>
              <a:t>How many w/ radiograph including dental?</a:t>
            </a:r>
          </a:p>
        </p:txBody>
      </p:sp>
    </p:spTree>
    <p:extLst>
      <p:ext uri="{BB962C8B-B14F-4D97-AF65-F5344CB8AC3E}">
        <p14:creationId xmlns:p14="http://schemas.microsoft.com/office/powerpoint/2010/main" val="394765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November 1895 produced</a:t>
            </a:r>
            <a:r>
              <a:rPr lang="en-US" baseline="0" dirty="0" smtClean="0"/>
              <a:t> and detected first x-ray</a:t>
            </a: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DEBF6B-3D31-45D5-BD0F-C9C5E798149F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16758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Won first </a:t>
            </a:r>
            <a:r>
              <a:rPr lang="en-US" dirty="0" err="1" smtClean="0"/>
              <a:t>nobel</a:t>
            </a:r>
            <a:r>
              <a:rPr lang="en-US" dirty="0" smtClean="0"/>
              <a:t> prize</a:t>
            </a:r>
            <a:r>
              <a:rPr lang="en-US" baseline="0" dirty="0" smtClean="0"/>
              <a:t> in physics in 1901</a:t>
            </a: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AE383A-997F-48AA-B51B-8559D8DD9E4D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2578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912D760-FF33-4B83-8556-A52B586DDA78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8463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8C06D9E-FB90-407A-A3A2-E086F1092E8C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5226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F4653F-EEF4-49C9-AE40-F917F326BAF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5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38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8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F5F6D-1483-4131-93FF-B4B076A5C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33B74-F1BD-4F21-A104-4223FECF6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D3C30-8B4A-45CD-8F64-8DAE25051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011F7-CA74-4282-9EFE-2122C9B37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9F8A9-E363-4ECC-89F6-41B400A9D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C6A64-5367-4F72-8DEB-D9DCD8152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EB39-7AED-474A-810B-81D6E6859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7EC9E-69FA-4EA0-9CFD-A5A08AAA6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FF73E-5503-4CAA-94F6-B75F78C0F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EAA4F-04DB-49DB-B8C3-2D6064298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747D4-0560-4A30-BDF4-11139B183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6D1CF-A9B5-4555-BBA4-E175C698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0A77E-01F2-4397-B6E1-848F2FC9E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38061-D90D-4207-82A2-1203F132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3BC57-FA0A-4CE0-8E69-21B1A1B24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27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1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28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28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8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8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F4940E8-19D5-4051-B8E5-A6E42E05D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7.jp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oleObject" Target="../embeddings/oleObject1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620000" cy="20574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FF00"/>
                </a:solidFill>
                <a:effectLst/>
              </a:rPr>
              <a:t>“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FIFTY SHAD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773"/>
          <a:stretch>
            <a:fillRect/>
          </a:stretch>
        </p:blipFill>
        <p:spPr>
          <a:xfrm>
            <a:off x="152400" y="533400"/>
            <a:ext cx="8751964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FF00"/>
                </a:solidFill>
              </a:rPr>
              <a:t>IMAGING:  NOT JUST “X-RAYS”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763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sz="2800" dirty="0" smtClean="0"/>
              <a:t>Gateway to Health Care (</a:t>
            </a:r>
            <a:r>
              <a:rPr lang="en-US" sz="2400" dirty="0" smtClean="0"/>
              <a:t>In-, Out-, and </a:t>
            </a:r>
            <a:r>
              <a:rPr lang="en-US" sz="2400" dirty="0" err="1" smtClean="0"/>
              <a:t>EMed</a:t>
            </a:r>
            <a:r>
              <a:rPr lang="en-US" sz="2400" dirty="0" smtClean="0"/>
              <a:t> pt</a:t>
            </a:r>
            <a:r>
              <a:rPr lang="en-US" sz="2800" dirty="0" smtClean="0"/>
              <a:t>)</a:t>
            </a:r>
          </a:p>
          <a:p>
            <a:pPr eaLnBrk="1" hangingPunct="1">
              <a:lnSpc>
                <a:spcPct val="80000"/>
              </a:lnSpc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sz="2800" dirty="0" smtClean="0"/>
              <a:t>Virtually all patients get imaging (</a:t>
            </a:r>
            <a:r>
              <a:rPr lang="en-US" sz="2400" dirty="0" smtClean="0"/>
              <a:t>have you?)</a:t>
            </a:r>
          </a:p>
          <a:p>
            <a:pPr eaLnBrk="1" hangingPunct="1">
              <a:lnSpc>
                <a:spcPct val="80000"/>
              </a:lnSpc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sz="2800" dirty="0" smtClean="0"/>
              <a:t> </a:t>
            </a:r>
            <a:r>
              <a:rPr lang="en-US" sz="2800" b="1" dirty="0" smtClean="0"/>
              <a:t>Diagnostic Imaging offers definitive diagnosis</a:t>
            </a:r>
          </a:p>
          <a:p>
            <a:pPr eaLnBrk="1" hangingPunct="1">
              <a:lnSpc>
                <a:spcPct val="80000"/>
              </a:lnSpc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sz="2800" dirty="0" smtClean="0"/>
              <a:t>        (Relatively) non-invasive, non-destructive</a:t>
            </a:r>
          </a:p>
          <a:p>
            <a:pPr eaLnBrk="1" hangingPunct="1">
              <a:lnSpc>
                <a:spcPct val="80000"/>
              </a:lnSpc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sz="2800" dirty="0" smtClean="0"/>
              <a:t>        “Roadmap” for surgery, biopsy, RT</a:t>
            </a:r>
          </a:p>
          <a:p>
            <a:pPr eaLnBrk="1" hangingPunct="1">
              <a:lnSpc>
                <a:spcPct val="80000"/>
              </a:lnSpc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sz="2800" dirty="0" smtClean="0"/>
              <a:t>         “Rule in”, “Rule out”</a:t>
            </a:r>
          </a:p>
          <a:p>
            <a:pPr eaLnBrk="1" hangingPunct="1">
              <a:lnSpc>
                <a:spcPct val="80000"/>
              </a:lnSpc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sz="2800" dirty="0" smtClean="0"/>
              <a:t> </a:t>
            </a:r>
            <a:r>
              <a:rPr lang="en-US" sz="2800" b="1" dirty="0" err="1" smtClean="0"/>
              <a:t>Dx</a:t>
            </a:r>
            <a:r>
              <a:rPr lang="en-US" sz="2800" b="1" dirty="0" smtClean="0"/>
              <a:t> &amp;Rx</a:t>
            </a:r>
            <a:r>
              <a:rPr lang="en-US" sz="2800" dirty="0" smtClean="0"/>
              <a:t>: Interventional (</a:t>
            </a:r>
            <a:r>
              <a:rPr lang="en-US" sz="2400" dirty="0" smtClean="0"/>
              <a:t>Image-guided procedures)</a:t>
            </a:r>
            <a:r>
              <a:rPr lang="en-US" sz="2800" dirty="0" smtClean="0"/>
              <a:t>: </a:t>
            </a:r>
            <a:r>
              <a:rPr lang="en-US" sz="2800" dirty="0"/>
              <a:t> </a:t>
            </a:r>
            <a:r>
              <a:rPr lang="en-US" sz="2800" dirty="0" smtClean="0"/>
              <a:t> 	Replace more invasive procedures</a:t>
            </a:r>
          </a:p>
          <a:p>
            <a:pPr eaLnBrk="1" hangingPunct="1">
              <a:lnSpc>
                <a:spcPct val="80000"/>
              </a:lnSpc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sz="2800" dirty="0" smtClean="0"/>
              <a:t>         Streamline invasive procedures/surgery </a:t>
            </a:r>
          </a:p>
          <a:p>
            <a:pPr eaLnBrk="1" hangingPunct="1">
              <a:lnSpc>
                <a:spcPct val="80000"/>
              </a:lnSpc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sz="2800" dirty="0" smtClean="0"/>
              <a:t>         Shorten recovery   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3" cstate="print"/>
          <a:srcRect l="44949" t="4254" r="18437" b="25494"/>
          <a:stretch>
            <a:fillRect/>
          </a:stretch>
        </p:blipFill>
        <p:spPr bwMode="auto">
          <a:xfrm>
            <a:off x="5334000" y="1600200"/>
            <a:ext cx="3143250" cy="465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/>
          <a:srcRect l="4323" t="4430" r="57918" b="19946"/>
          <a:stretch>
            <a:fillRect/>
          </a:stretch>
        </p:blipFill>
        <p:spPr bwMode="auto">
          <a:xfrm>
            <a:off x="762000" y="1338591"/>
            <a:ext cx="33480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0" y="45720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rebuchet MS" pitchFamily="34" charset="0"/>
              </a:rPr>
              <a:t>Wilhelm Conrad </a:t>
            </a:r>
            <a:r>
              <a:rPr lang="en-US" sz="4000" b="1" dirty="0" err="1" smtClean="0">
                <a:solidFill>
                  <a:srgbClr val="FFFF00"/>
                </a:solidFill>
                <a:latin typeface="Trebuchet MS" pitchFamily="34" charset="0"/>
              </a:rPr>
              <a:t>R</a:t>
            </a:r>
            <a:r>
              <a:rPr lang="en-US" sz="3200" b="1" dirty="0" err="1" smtClean="0">
                <a:solidFill>
                  <a:srgbClr val="FFFF00"/>
                </a:solidFill>
                <a:latin typeface="Trebuchet MS" pitchFamily="34" charset="0"/>
              </a:rPr>
              <a:t>ö</a:t>
            </a:r>
            <a:r>
              <a:rPr lang="en-US" sz="4000" b="1" dirty="0" err="1" smtClean="0">
                <a:solidFill>
                  <a:srgbClr val="FFFF00"/>
                </a:solidFill>
                <a:latin typeface="Trebuchet MS" pitchFamily="34" charset="0"/>
              </a:rPr>
              <a:t>entgen</a:t>
            </a:r>
            <a:endParaRPr lang="en-US" sz="4000" b="1" dirty="0" smtClean="0">
              <a:solidFill>
                <a:srgbClr val="FFFF00"/>
              </a:solidFill>
              <a:latin typeface="Trebuchet MS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rebuchet MS" pitchFamily="34" charset="0"/>
              </a:rPr>
              <a:t>Nov. 1895  </a:t>
            </a:r>
            <a:r>
              <a:rPr lang="en-US" sz="2800" b="1" dirty="0" smtClean="0">
                <a:solidFill>
                  <a:schemeClr val="bg1"/>
                </a:solidFill>
                <a:latin typeface="Trebuchet MS" pitchFamily="34" charset="0"/>
              </a:rPr>
              <a:t>“On a New Kind of Rays”</a:t>
            </a:r>
            <a:r>
              <a:rPr lang="en-US" sz="2800" b="1" dirty="0" smtClean="0">
                <a:latin typeface="Trebuchet MS" pitchFamily="34" charset="0"/>
              </a:rPr>
              <a:t> </a:t>
            </a:r>
            <a:endParaRPr lang="en-US" sz="2800" b="1" dirty="0"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6248400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“I have seen my death</a:t>
            </a:r>
            <a:r>
              <a:rPr lang="en-US" dirty="0" smtClean="0">
                <a:solidFill>
                  <a:schemeClr val="bg1"/>
                </a:solidFill>
              </a:rPr>
              <a:t>!” Anna Ludwig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 cstate="print"/>
          <a:srcRect l="4323" t="4430" r="57918" b="19946"/>
          <a:stretch>
            <a:fillRect/>
          </a:stretch>
        </p:blipFill>
        <p:spPr bwMode="auto">
          <a:xfrm>
            <a:off x="609600" y="1386854"/>
            <a:ext cx="2362200" cy="365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rebuchet MS" pitchFamily="34" charset="0"/>
              </a:rPr>
              <a:t>Wilhelm Conrad </a:t>
            </a:r>
            <a:r>
              <a:rPr lang="en-US" sz="4000" b="1" dirty="0" err="1" smtClean="0">
                <a:solidFill>
                  <a:srgbClr val="FFFF00"/>
                </a:solidFill>
                <a:latin typeface="Trebuchet MS" pitchFamily="34" charset="0"/>
              </a:rPr>
              <a:t>R</a:t>
            </a:r>
            <a:r>
              <a:rPr lang="en-US" sz="3200" b="1" dirty="0" err="1" smtClean="0">
                <a:solidFill>
                  <a:srgbClr val="FFFF00"/>
                </a:solidFill>
                <a:latin typeface="Trebuchet MS" pitchFamily="34" charset="0"/>
              </a:rPr>
              <a:t>ö</a:t>
            </a:r>
            <a:r>
              <a:rPr lang="en-US" sz="4000" b="1" dirty="0" err="1" smtClean="0">
                <a:solidFill>
                  <a:srgbClr val="FFFF00"/>
                </a:solidFill>
                <a:latin typeface="Trebuchet MS" pitchFamily="34" charset="0"/>
              </a:rPr>
              <a:t>entgen</a:t>
            </a:r>
            <a:endParaRPr lang="en-US" sz="4000" b="1" dirty="0" smtClean="0">
              <a:solidFill>
                <a:srgbClr val="FFFF00"/>
              </a:solidFill>
              <a:latin typeface="Trebuchet MS" pitchFamily="34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r>
              <a:rPr lang="en-US" sz="3200" baseline="30000" dirty="0" smtClean="0">
                <a:solidFill>
                  <a:schemeClr val="bg1"/>
                </a:solidFill>
                <a:latin typeface="Trebuchet MS" pitchFamily="34" charset="0"/>
              </a:rPr>
              <a:t>st</a:t>
            </a:r>
            <a:r>
              <a:rPr lang="en-US" sz="3200" dirty="0" smtClean="0">
                <a:solidFill>
                  <a:schemeClr val="bg1"/>
                </a:solidFill>
                <a:latin typeface="Trebuchet MS" pitchFamily="34" charset="0"/>
              </a:rPr>
              <a:t> Nobel in Physics, 1901</a:t>
            </a:r>
            <a:r>
              <a:rPr lang="en-US" sz="3200" dirty="0" smtClean="0">
                <a:latin typeface="Trebuchet MS" pitchFamily="34" charset="0"/>
              </a:rPr>
              <a:t> </a:t>
            </a:r>
            <a:endParaRPr lang="en-US" sz="3200" dirty="0">
              <a:latin typeface="Trebuchet MS" pitchFamily="34" charset="0"/>
            </a:endParaRP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74449"/>
            <a:ext cx="3200400" cy="321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1800" y="4591604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Refused, like Curie, to take out patents; believed all  should benefit 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FIFTY SHADES.JPG"/>
          <p:cNvPicPr>
            <a:picLocks noChangeAspect="1"/>
          </p:cNvPicPr>
          <p:nvPr/>
        </p:nvPicPr>
        <p:blipFill>
          <a:blip r:embed="rId2" cstate="print"/>
          <a:srcRect t="10102"/>
          <a:stretch>
            <a:fillRect/>
          </a:stretch>
        </p:blipFill>
        <p:spPr>
          <a:xfrm>
            <a:off x="952500" y="1676400"/>
            <a:ext cx="7239000" cy="48808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What Properties Determine Shades of Grey?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5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5"/>
          <p:cNvGrpSpPr>
            <a:grpSpLocks/>
          </p:cNvGrpSpPr>
          <p:nvPr/>
        </p:nvGrpSpPr>
        <p:grpSpPr bwMode="auto">
          <a:xfrm>
            <a:off x="14177" y="2148030"/>
            <a:ext cx="8769350" cy="2743200"/>
            <a:chOff x="96" y="1440"/>
            <a:chExt cx="5524" cy="1728"/>
          </a:xfrm>
        </p:grpSpPr>
        <p:sp>
          <p:nvSpPr>
            <p:cNvPr id="5127" name="Rectangle 5"/>
            <p:cNvSpPr>
              <a:spLocks noChangeArrowheads="1"/>
            </p:cNvSpPr>
            <p:nvPr/>
          </p:nvSpPr>
          <p:spPr bwMode="auto">
            <a:xfrm>
              <a:off x="96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28" name="Rectangle 6"/>
            <p:cNvSpPr>
              <a:spLocks noChangeArrowheads="1"/>
            </p:cNvSpPr>
            <p:nvPr/>
          </p:nvSpPr>
          <p:spPr bwMode="auto">
            <a:xfrm>
              <a:off x="816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29" name="Rectangle 11"/>
            <p:cNvSpPr>
              <a:spLocks noChangeArrowheads="1"/>
            </p:cNvSpPr>
            <p:nvPr/>
          </p:nvSpPr>
          <p:spPr bwMode="auto">
            <a:xfrm>
              <a:off x="1488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0" name="Rectangle 12"/>
            <p:cNvSpPr>
              <a:spLocks noChangeArrowheads="1"/>
            </p:cNvSpPr>
            <p:nvPr/>
          </p:nvSpPr>
          <p:spPr bwMode="auto">
            <a:xfrm>
              <a:off x="2208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1" name="Rectangle 13"/>
            <p:cNvSpPr>
              <a:spLocks noChangeArrowheads="1"/>
            </p:cNvSpPr>
            <p:nvPr/>
          </p:nvSpPr>
          <p:spPr bwMode="auto">
            <a:xfrm>
              <a:off x="2976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2" name="Rectangle 14"/>
            <p:cNvSpPr>
              <a:spLocks noChangeArrowheads="1"/>
            </p:cNvSpPr>
            <p:nvPr/>
          </p:nvSpPr>
          <p:spPr bwMode="auto">
            <a:xfrm>
              <a:off x="3648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3" name="Rectangle 15"/>
            <p:cNvSpPr>
              <a:spLocks noChangeArrowheads="1"/>
            </p:cNvSpPr>
            <p:nvPr/>
          </p:nvSpPr>
          <p:spPr bwMode="auto">
            <a:xfrm>
              <a:off x="4416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4" name="Rectangle 16"/>
            <p:cNvSpPr>
              <a:spLocks noChangeArrowheads="1"/>
            </p:cNvSpPr>
            <p:nvPr/>
          </p:nvSpPr>
          <p:spPr bwMode="auto">
            <a:xfrm>
              <a:off x="5184" y="1776"/>
              <a:ext cx="384" cy="384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136" name="Rectangle 18"/>
            <p:cNvSpPr>
              <a:spLocks noChangeArrowheads="1"/>
            </p:cNvSpPr>
            <p:nvPr/>
          </p:nvSpPr>
          <p:spPr bwMode="auto">
            <a:xfrm>
              <a:off x="768" y="2736"/>
              <a:ext cx="480" cy="43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Rectangle 19"/>
            <p:cNvSpPr>
              <a:spLocks noChangeArrowheads="1"/>
            </p:cNvSpPr>
            <p:nvPr/>
          </p:nvSpPr>
          <p:spPr bwMode="auto">
            <a:xfrm>
              <a:off x="1440" y="2736"/>
              <a:ext cx="480" cy="43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Rectangle 20"/>
            <p:cNvSpPr>
              <a:spLocks noChangeArrowheads="1"/>
            </p:cNvSpPr>
            <p:nvPr/>
          </p:nvSpPr>
          <p:spPr bwMode="auto">
            <a:xfrm>
              <a:off x="2160" y="2736"/>
              <a:ext cx="480" cy="43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Rectangle 21"/>
            <p:cNvSpPr>
              <a:spLocks noChangeArrowheads="1"/>
            </p:cNvSpPr>
            <p:nvPr/>
          </p:nvSpPr>
          <p:spPr bwMode="auto">
            <a:xfrm>
              <a:off x="2928" y="2736"/>
              <a:ext cx="480" cy="43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Rectangle 22"/>
            <p:cNvSpPr>
              <a:spLocks noChangeArrowheads="1"/>
            </p:cNvSpPr>
            <p:nvPr/>
          </p:nvSpPr>
          <p:spPr bwMode="auto">
            <a:xfrm>
              <a:off x="3648" y="2736"/>
              <a:ext cx="480" cy="432"/>
            </a:xfrm>
            <a:prstGeom prst="rect">
              <a:avLst/>
            </a:prstGeom>
            <a:solidFill>
              <a:srgbClr val="91919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Rectangle 23"/>
            <p:cNvSpPr>
              <a:spLocks noChangeArrowheads="1"/>
            </p:cNvSpPr>
            <p:nvPr/>
          </p:nvSpPr>
          <p:spPr bwMode="auto">
            <a:xfrm>
              <a:off x="4416" y="2736"/>
              <a:ext cx="480" cy="432"/>
            </a:xfrm>
            <a:prstGeom prst="rect">
              <a:avLst/>
            </a:prstGeom>
            <a:solidFill>
              <a:srgbClr val="4B474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Text Box 25"/>
            <p:cNvSpPr txBox="1">
              <a:spLocks noChangeArrowheads="1"/>
            </p:cNvSpPr>
            <p:nvPr/>
          </p:nvSpPr>
          <p:spPr bwMode="auto">
            <a:xfrm>
              <a:off x="144" y="1440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Lead</a:t>
              </a:r>
            </a:p>
          </p:txBody>
        </p:sp>
        <p:sp>
          <p:nvSpPr>
            <p:cNvPr id="5144" name="Text Box 26"/>
            <p:cNvSpPr txBox="1">
              <a:spLocks noChangeArrowheads="1"/>
            </p:cNvSpPr>
            <p:nvPr/>
          </p:nvSpPr>
          <p:spPr bwMode="auto">
            <a:xfrm>
              <a:off x="816" y="1440"/>
              <a:ext cx="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Metals</a:t>
              </a:r>
            </a:p>
          </p:txBody>
        </p:sp>
        <p:sp>
          <p:nvSpPr>
            <p:cNvPr id="5145" name="Text Box 27"/>
            <p:cNvSpPr txBox="1">
              <a:spLocks noChangeArrowheads="1"/>
            </p:cNvSpPr>
            <p:nvPr/>
          </p:nvSpPr>
          <p:spPr bwMode="auto">
            <a:xfrm>
              <a:off x="1536" y="1440"/>
              <a:ext cx="4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Bone</a:t>
              </a:r>
            </a:p>
          </p:txBody>
        </p:sp>
        <p:sp>
          <p:nvSpPr>
            <p:cNvPr id="5146" name="Text Box 28"/>
            <p:cNvSpPr txBox="1">
              <a:spLocks noChangeArrowheads="1"/>
            </p:cNvSpPr>
            <p:nvPr/>
          </p:nvSpPr>
          <p:spPr bwMode="auto">
            <a:xfrm>
              <a:off x="2160" y="1440"/>
              <a:ext cx="5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Muscle</a:t>
              </a:r>
            </a:p>
          </p:txBody>
        </p:sp>
        <p:sp>
          <p:nvSpPr>
            <p:cNvPr id="5147" name="Text Box 29"/>
            <p:cNvSpPr txBox="1">
              <a:spLocks noChangeArrowheads="1"/>
            </p:cNvSpPr>
            <p:nvPr/>
          </p:nvSpPr>
          <p:spPr bwMode="auto">
            <a:xfrm>
              <a:off x="2976" y="1440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Blood</a:t>
              </a:r>
            </a:p>
          </p:txBody>
        </p:sp>
        <p:sp>
          <p:nvSpPr>
            <p:cNvPr id="5148" name="Text Box 30"/>
            <p:cNvSpPr txBox="1">
              <a:spLocks noChangeArrowheads="1"/>
            </p:cNvSpPr>
            <p:nvPr/>
          </p:nvSpPr>
          <p:spPr bwMode="auto">
            <a:xfrm>
              <a:off x="3696" y="1440"/>
              <a:ext cx="4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Liver</a:t>
              </a:r>
            </a:p>
          </p:txBody>
        </p:sp>
        <p:sp>
          <p:nvSpPr>
            <p:cNvPr id="5149" name="Text Box 31"/>
            <p:cNvSpPr txBox="1">
              <a:spLocks noChangeArrowheads="1"/>
            </p:cNvSpPr>
            <p:nvPr/>
          </p:nvSpPr>
          <p:spPr bwMode="auto">
            <a:xfrm>
              <a:off x="4512" y="1440"/>
              <a:ext cx="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Fat</a:t>
              </a:r>
            </a:p>
          </p:txBody>
        </p:sp>
        <p:sp>
          <p:nvSpPr>
            <p:cNvPr id="5150" name="Text Box 32"/>
            <p:cNvSpPr txBox="1">
              <a:spLocks noChangeArrowheads="1"/>
            </p:cNvSpPr>
            <p:nvPr/>
          </p:nvSpPr>
          <p:spPr bwMode="auto">
            <a:xfrm>
              <a:off x="5328" y="1440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CCCFF"/>
                  </a:solidFill>
                </a:rPr>
                <a:t>Air</a:t>
              </a:r>
            </a:p>
          </p:txBody>
        </p:sp>
      </p:grpSp>
      <p:sp>
        <p:nvSpPr>
          <p:cNvPr id="5123" name="Text Box 33"/>
          <p:cNvSpPr txBox="1">
            <a:spLocks noChangeArrowheads="1"/>
          </p:cNvSpPr>
          <p:nvPr/>
        </p:nvSpPr>
        <p:spPr bwMode="auto">
          <a:xfrm>
            <a:off x="0" y="45720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What determines </a:t>
            </a:r>
            <a:r>
              <a:rPr lang="en-US" sz="3600" b="1" dirty="0" smtClean="0">
                <a:solidFill>
                  <a:srgbClr val="F3700D"/>
                </a:solidFill>
                <a:latin typeface="Trebuchet MS" pitchFamily="34" charset="0"/>
              </a:rPr>
              <a:t>BLACK</a:t>
            </a:r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  <a:sym typeface="Wingdings" pitchFamily="2" charset="2"/>
              </a:rPr>
              <a:t></a:t>
            </a:r>
            <a:r>
              <a:rPr lang="en-US" sz="3600" b="1" dirty="0" smtClean="0">
                <a:solidFill>
                  <a:srgbClr val="FFCC00"/>
                </a:solidFill>
                <a:latin typeface="Trebuchet MS" pitchFamily="34" charset="0"/>
                <a:sym typeface="Wingdings" pitchFamily="2" charset="2"/>
              </a:rPr>
              <a:t>GREY</a:t>
            </a:r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  <a:sym typeface="Wingdings" pitchFamily="2" charset="2"/>
              </a:rPr>
              <a:t></a:t>
            </a:r>
            <a:r>
              <a:rPr lang="en-US" sz="3600" b="1" dirty="0" smtClean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en-US" sz="3600" b="1" dirty="0" smtClean="0">
                <a:solidFill>
                  <a:srgbClr val="FFFF99"/>
                </a:solidFill>
                <a:latin typeface="Trebuchet MS" pitchFamily="34" charset="0"/>
              </a:rPr>
              <a:t>WHITE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?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Atomic # n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and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path length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124" name="Text Box 34"/>
          <p:cNvSpPr txBox="1">
            <a:spLocks noChangeArrowheads="1"/>
          </p:cNvSpPr>
          <p:nvPr/>
        </p:nvSpPr>
        <p:spPr bwMode="auto">
          <a:xfrm>
            <a:off x="3095625" y="6553200"/>
            <a:ext cx="6048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Schematic derived from Squires Fundamentals of Radiology- Sixth Edition </a:t>
            </a:r>
          </a:p>
        </p:txBody>
      </p:sp>
      <p:sp>
        <p:nvSpPr>
          <p:cNvPr id="5125" name="Text Box 36"/>
          <p:cNvSpPr txBox="1">
            <a:spLocks noChangeArrowheads="1"/>
          </p:cNvSpPr>
          <p:nvPr/>
        </p:nvSpPr>
        <p:spPr bwMode="auto">
          <a:xfrm>
            <a:off x="167196" y="4800600"/>
            <a:ext cx="1996059" cy="13234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WHITE:  </a:t>
            </a:r>
            <a:endParaRPr lang="en-US" sz="2000" b="1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Radio-opaque; </a:t>
            </a:r>
            <a:endParaRPr lang="en-US" sz="2000" b="1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rebuchet MS" pitchFamily="34" charset="0"/>
              </a:rPr>
              <a:t>STOPS “More”</a:t>
            </a:r>
            <a:endParaRPr lang="en-US" sz="2000" b="1" dirty="0">
              <a:solidFill>
                <a:srgbClr val="FFFF00"/>
              </a:solidFill>
              <a:latin typeface="Trebuchet MS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rebuchet MS" pitchFamily="34" charset="0"/>
              </a:rPr>
              <a:t>Like Metal</a:t>
            </a:r>
          </a:p>
        </p:txBody>
      </p:sp>
      <p:sp>
        <p:nvSpPr>
          <p:cNvPr id="5126" name="Text Box 37"/>
          <p:cNvSpPr txBox="1">
            <a:spLocks noChangeArrowheads="1"/>
          </p:cNvSpPr>
          <p:nvPr/>
        </p:nvSpPr>
        <p:spPr bwMode="auto">
          <a:xfrm>
            <a:off x="7126861" y="4800600"/>
            <a:ext cx="1903855" cy="13234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rebuchet MS" pitchFamily="34" charset="0"/>
              </a:rPr>
              <a:t>BLACK </a:t>
            </a:r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:</a:t>
            </a:r>
            <a:endParaRPr lang="en-US" sz="2000" b="1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Radiolucent; </a:t>
            </a:r>
            <a:endParaRPr lang="en-US" sz="2000" b="1" dirty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rebuchet MS" pitchFamily="34" charset="0"/>
              </a:rPr>
              <a:t>STOPS “Less”;</a:t>
            </a:r>
            <a:endParaRPr lang="en-US" sz="2000" b="1" dirty="0">
              <a:solidFill>
                <a:srgbClr val="FFFF00"/>
              </a:solidFill>
              <a:latin typeface="Trebuchet MS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rebuchet MS" pitchFamily="34" charset="0"/>
              </a:rPr>
              <a:t>Like Air</a:t>
            </a:r>
          </a:p>
        </p:txBody>
      </p:sp>
      <p:sp>
        <p:nvSpPr>
          <p:cNvPr id="31" name="Left-Right Arrow 30"/>
          <p:cNvSpPr/>
          <p:nvPr/>
        </p:nvSpPr>
        <p:spPr>
          <a:xfrm>
            <a:off x="2124129" y="5395913"/>
            <a:ext cx="4724400" cy="381000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6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5"/>
          <p:cNvPicPr>
            <a:picLocks noChangeAspect="1" noChangeArrowheads="1"/>
          </p:cNvPicPr>
          <p:nvPr/>
        </p:nvPicPr>
        <p:blipFill>
          <a:blip r:embed="rId3" cstate="print"/>
          <a:srcRect l="13878" t="22459" r="12910" b="24679"/>
          <a:stretch>
            <a:fillRect/>
          </a:stretch>
        </p:blipFill>
        <p:spPr bwMode="auto">
          <a:xfrm>
            <a:off x="1219200" y="304800"/>
            <a:ext cx="6301228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rot="10800000">
            <a:off x="3886200" y="1447800"/>
            <a:ext cx="1981200" cy="1588"/>
          </a:xfrm>
          <a:prstGeom prst="straightConnector1">
            <a:avLst/>
          </a:prstGeom>
          <a:ln w="317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953000" y="5715002"/>
            <a:ext cx="990600" cy="152399"/>
          </a:xfrm>
          <a:prstGeom prst="straightConnector1">
            <a:avLst/>
          </a:prstGeom>
          <a:ln w="317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151" idx="0"/>
          </p:cNvCxnSpPr>
          <p:nvPr/>
        </p:nvCxnSpPr>
        <p:spPr>
          <a:xfrm flipH="1" flipV="1">
            <a:off x="5638800" y="3733800"/>
            <a:ext cx="1572592" cy="304800"/>
          </a:xfrm>
          <a:prstGeom prst="straightConnector1">
            <a:avLst/>
          </a:prstGeom>
          <a:ln w="317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extBox 13"/>
          <p:cNvSpPr txBox="1">
            <a:spLocks noChangeArrowheads="1"/>
          </p:cNvSpPr>
          <p:nvPr/>
        </p:nvSpPr>
        <p:spPr bwMode="auto">
          <a:xfrm>
            <a:off x="5725051" y="914400"/>
            <a:ext cx="341894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Metal (VERY white</a:t>
            </a:r>
            <a:r>
              <a:rPr lang="en-US" sz="2800" b="1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     ‘</a:t>
            </a:r>
            <a:r>
              <a:rPr lang="en-US" sz="2800" b="1" dirty="0" err="1" smtClean="0">
                <a:solidFill>
                  <a:srgbClr val="FFFF00"/>
                </a:solidFill>
              </a:rPr>
              <a:t>Radiodense</a:t>
            </a:r>
            <a:r>
              <a:rPr lang="en-US" sz="2800" b="1" dirty="0" smtClean="0">
                <a:solidFill>
                  <a:srgbClr val="FFFF00"/>
                </a:solidFill>
              </a:rPr>
              <a:t>’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“High attenuation”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151" name="TextBox 14"/>
          <p:cNvSpPr txBox="1">
            <a:spLocks noChangeArrowheads="1"/>
          </p:cNvSpPr>
          <p:nvPr/>
        </p:nvSpPr>
        <p:spPr bwMode="auto">
          <a:xfrm>
            <a:off x="5486400" y="4038600"/>
            <a:ext cx="344998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Bone </a:t>
            </a:r>
            <a:r>
              <a:rPr lang="en-US" sz="2400" b="1" dirty="0" smtClean="0">
                <a:solidFill>
                  <a:srgbClr val="FFFF00"/>
                </a:solidFill>
              </a:rPr>
              <a:t>(relatively white)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‘higher attenuation’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“more </a:t>
            </a:r>
            <a:r>
              <a:rPr lang="en-US" sz="2400" b="1" dirty="0" err="1" smtClean="0">
                <a:solidFill>
                  <a:srgbClr val="FFFF00"/>
                </a:solidFill>
              </a:rPr>
              <a:t>radiodense</a:t>
            </a:r>
            <a:r>
              <a:rPr lang="en-US" sz="2400" b="1" dirty="0" smtClean="0">
                <a:solidFill>
                  <a:srgbClr val="FFFF00"/>
                </a:solidFill>
              </a:rPr>
              <a:t>”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152" name="TextBox 15"/>
          <p:cNvSpPr txBox="1">
            <a:spLocks noChangeArrowheads="1"/>
          </p:cNvSpPr>
          <p:nvPr/>
        </p:nvSpPr>
        <p:spPr bwMode="auto">
          <a:xfrm>
            <a:off x="5025565" y="5867400"/>
            <a:ext cx="41184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Soft tissue </a:t>
            </a:r>
            <a:r>
              <a:rPr lang="en-US" sz="2400" b="1" dirty="0" smtClean="0">
                <a:solidFill>
                  <a:srgbClr val="FFFF00"/>
                </a:solidFill>
              </a:rPr>
              <a:t>(relatively gray)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   ‘Lower attenuation’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371600" y="4572000"/>
            <a:ext cx="685800" cy="685800"/>
          </a:xfrm>
          <a:prstGeom prst="straightConnector1">
            <a:avLst/>
          </a:prstGeom>
          <a:ln w="317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TextBox 22"/>
          <p:cNvSpPr txBox="1">
            <a:spLocks noChangeArrowheads="1"/>
          </p:cNvSpPr>
          <p:nvPr/>
        </p:nvSpPr>
        <p:spPr bwMode="auto">
          <a:xfrm>
            <a:off x="304800" y="5257800"/>
            <a:ext cx="2971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Air </a:t>
            </a:r>
            <a:r>
              <a:rPr lang="en-US" sz="2400" b="1" dirty="0" smtClean="0">
                <a:solidFill>
                  <a:srgbClr val="FFFF00"/>
                </a:solidFill>
              </a:rPr>
              <a:t>(VERY black)              ‘Radiolucent’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Radiology Has The Best Toys!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Spi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28800" y="1219200"/>
            <a:ext cx="54102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FF00"/>
                </a:solidFill>
              </a:rPr>
              <a:t>MODALITIES 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dirty="0" smtClean="0">
                <a:solidFill>
                  <a:srgbClr val="FFFF00"/>
                </a:solidFill>
              </a:rPr>
              <a:t>(increasingly complex menu- hence ACR AC)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835525"/>
          </a:xfrm>
        </p:spPr>
        <p:txBody>
          <a:bodyPr/>
          <a:lstStyle/>
          <a:p>
            <a:pPr eaLnBrk="1" hangingPunct="1"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Radiographs/Plain </a:t>
            </a:r>
            <a:r>
              <a:rPr lang="en-US" strike="sngStrike" dirty="0" smtClean="0"/>
              <a:t>film</a:t>
            </a:r>
            <a:r>
              <a:rPr lang="en-US" dirty="0" smtClean="0"/>
              <a:t>/Traditional </a:t>
            </a:r>
            <a:r>
              <a:rPr lang="en-US" sz="2400" strike="sngStrike" dirty="0" smtClean="0"/>
              <a:t>(‘</a:t>
            </a:r>
            <a:r>
              <a:rPr lang="en-US" sz="2400" strike="sngStrike" dirty="0" err="1" smtClean="0"/>
              <a:t>Xray</a:t>
            </a:r>
            <a:r>
              <a:rPr lang="en-US" sz="2400" strike="sngStrike" dirty="0" smtClean="0"/>
              <a:t>’)</a:t>
            </a:r>
            <a:endParaRPr lang="en-US" strike="sngStrike" dirty="0" smtClean="0"/>
          </a:p>
          <a:p>
            <a:pPr eaLnBrk="1" hangingPunct="1"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Computed Tomography (CT, CAT scan)</a:t>
            </a:r>
          </a:p>
          <a:p>
            <a:pPr eaLnBrk="1" hangingPunct="1"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Ultrasound (US, sound wave physics)</a:t>
            </a:r>
          </a:p>
          <a:p>
            <a:pPr eaLnBrk="1" hangingPunct="1"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Nuclear Medicine (physiologic uptake)</a:t>
            </a:r>
          </a:p>
          <a:p>
            <a:pPr eaLnBrk="1" hangingPunct="1"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Magnetic Resonance Imaging</a:t>
            </a:r>
          </a:p>
          <a:p>
            <a:pPr eaLnBrk="1" hangingPunct="1"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    (polar molecules spinning)</a:t>
            </a:r>
          </a:p>
          <a:p>
            <a:pPr eaLnBrk="1" hangingPunct="1"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Positron Emission Tomography (PET)</a:t>
            </a:r>
          </a:p>
          <a:p>
            <a:pPr eaLnBrk="1" hangingPunct="1">
              <a:buClr>
                <a:srgbClr val="C804BA"/>
              </a:buClr>
              <a:buNone/>
              <a:defRPr/>
            </a:pPr>
            <a:r>
              <a:rPr lang="en-US" dirty="0" smtClean="0"/>
              <a:t>            (metabolic, molecular)</a:t>
            </a:r>
          </a:p>
          <a:p>
            <a:pPr eaLnBrk="1" hangingPunct="1">
              <a:buClr>
                <a:srgbClr val="C804BA"/>
              </a:buClr>
              <a:buFont typeface="Wingdings" pitchFamily="2" charset="2"/>
              <a:buChar char="§"/>
              <a:defRPr/>
            </a:pPr>
            <a:endParaRPr 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FF00"/>
                </a:solidFill>
              </a:rPr>
              <a:t>ANSWERING QUESTIONS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(Anticipate Thanksgiving!)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0600" cy="4876800"/>
          </a:xfrm>
        </p:spPr>
        <p:txBody>
          <a:bodyPr/>
          <a:lstStyle/>
          <a:p>
            <a:pPr eaLnBrk="1" hangingPunct="1">
              <a:buClr>
                <a:srgbClr val="C804BA"/>
              </a:buClr>
              <a:buSzPct val="145000"/>
              <a:buFont typeface="Wingdings" pitchFamily="2" charset="2"/>
              <a:buChar char="§"/>
              <a:defRPr/>
            </a:pPr>
            <a:r>
              <a:rPr lang="en-US" dirty="0" smtClean="0"/>
              <a:t>X-rays cause cancer! Is this study safe?</a:t>
            </a:r>
          </a:p>
          <a:p>
            <a:pPr eaLnBrk="1" hangingPunct="1">
              <a:buClr>
                <a:srgbClr val="C804BA"/>
              </a:buClr>
              <a:buSzPct val="145000"/>
              <a:buFont typeface="Wingdings" pitchFamily="2" charset="2"/>
              <a:buChar char="§"/>
              <a:defRPr/>
            </a:pPr>
            <a:r>
              <a:rPr lang="en-US" dirty="0" smtClean="0"/>
              <a:t>Should I get one of those total-body CTs?</a:t>
            </a:r>
          </a:p>
          <a:p>
            <a:pPr eaLnBrk="1" hangingPunct="1">
              <a:buClr>
                <a:srgbClr val="C804BA"/>
              </a:buClr>
              <a:buSzPct val="145000"/>
              <a:buFont typeface="Wingdings" pitchFamily="2" charset="2"/>
              <a:buChar char="§"/>
              <a:defRPr/>
            </a:pPr>
            <a:r>
              <a:rPr lang="en-US" dirty="0" smtClean="0"/>
              <a:t>How about one of those cardiac CTs?</a:t>
            </a:r>
          </a:p>
          <a:p>
            <a:pPr eaLnBrk="1" hangingPunct="1">
              <a:buClr>
                <a:srgbClr val="C804BA"/>
              </a:buClr>
              <a:buSzPct val="145000"/>
              <a:buFont typeface="Wingdings" pitchFamily="2" charset="2"/>
              <a:buChar char="§"/>
              <a:defRPr/>
            </a:pPr>
            <a:r>
              <a:rPr lang="en-US" dirty="0" smtClean="0"/>
              <a:t>I want one of those cute fetal 3D ‘portraits’ 	you can get at the mall, it’s safe, right?</a:t>
            </a:r>
          </a:p>
          <a:p>
            <a:pPr eaLnBrk="1" hangingPunct="1">
              <a:buClr>
                <a:srgbClr val="C804BA"/>
              </a:buClr>
              <a:buSzPct val="145000"/>
              <a:buFont typeface="Wingdings" pitchFamily="2" charset="2"/>
              <a:buChar char="§"/>
              <a:defRPr/>
            </a:pPr>
            <a:endParaRPr lang="en-US" dirty="0" smtClean="0"/>
          </a:p>
        </p:txBody>
      </p:sp>
      <p:pic>
        <p:nvPicPr>
          <p:cNvPr id="4" name="Picture 3" descr="IMG_3012.JPG"/>
          <p:cNvPicPr>
            <a:picLocks noChangeAspect="1"/>
          </p:cNvPicPr>
          <p:nvPr/>
        </p:nvPicPr>
        <p:blipFill>
          <a:blip r:embed="rId3" cstate="print"/>
          <a:srcRect l="15000" r="24167" b="16667"/>
          <a:stretch>
            <a:fillRect/>
          </a:stretch>
        </p:blipFill>
        <p:spPr>
          <a:xfrm>
            <a:off x="6172200" y="4495800"/>
            <a:ext cx="2133600" cy="21920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ANSWERS, IN BRIEF: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7630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C804BA"/>
                </a:solidFill>
              </a:rPr>
              <a:t>TOTAL BODY CT</a:t>
            </a:r>
            <a:r>
              <a:rPr lang="en-US" sz="2800" dirty="0" smtClean="0"/>
              <a:t>:  In asymptomatic pts. without family </a:t>
            </a:r>
            <a:r>
              <a:rPr lang="en-US" sz="2800" dirty="0" err="1" smtClean="0"/>
              <a:t>hx</a:t>
            </a:r>
            <a:r>
              <a:rPr lang="en-US" sz="2800" dirty="0" smtClean="0"/>
              <a:t>/risk factors, ACR </a:t>
            </a:r>
            <a:r>
              <a:rPr lang="en-US" dirty="0" smtClean="0"/>
              <a:t>states </a:t>
            </a:r>
            <a:r>
              <a:rPr lang="en-US" dirty="0" smtClean="0">
                <a:solidFill>
                  <a:schemeClr val="folHlink"/>
                </a:solidFill>
              </a:rPr>
              <a:t>‘</a:t>
            </a:r>
            <a:r>
              <a:rPr lang="en-US" sz="4000" b="1" dirty="0" smtClean="0">
                <a:solidFill>
                  <a:srgbClr val="FA1435"/>
                </a:solidFill>
              </a:rPr>
              <a:t>no</a:t>
            </a:r>
            <a:r>
              <a:rPr lang="en-US" dirty="0" smtClean="0">
                <a:solidFill>
                  <a:schemeClr val="folHlink"/>
                </a:solidFill>
              </a:rPr>
              <a:t> evidence that total body screening is cost efficient or effective in prolonging life”.  </a:t>
            </a:r>
            <a:r>
              <a:rPr lang="en-US" sz="1800" i="1" dirty="0" smtClean="0"/>
              <a:t>COMING SOON…</a:t>
            </a:r>
            <a:endParaRPr lang="en-US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folHlink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Excessive radiation is unsafe!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     To the individual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     To populations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FF00"/>
                </a:solidFill>
              </a:rPr>
              <a:t>Over-pursuit of ‘</a:t>
            </a:r>
            <a:r>
              <a:rPr lang="en-US" b="1" dirty="0" err="1" smtClean="0">
                <a:solidFill>
                  <a:srgbClr val="FFFF00"/>
                </a:solidFill>
              </a:rPr>
              <a:t>incidentalomas</a:t>
            </a:r>
            <a:r>
              <a:rPr lang="en-US" b="1" dirty="0" smtClean="0">
                <a:solidFill>
                  <a:srgbClr val="FFFF00"/>
                </a:solidFill>
              </a:rPr>
              <a:t>’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     Once seen, obliged to work up: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           biopsy, surgery, more radiation, worry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57200" y="381000"/>
            <a:ext cx="8229600" cy="1219200"/>
          </a:xfrm>
        </p:spPr>
        <p:txBody>
          <a:bodyPr/>
          <a:lstStyle/>
          <a:p>
            <a:r>
              <a:rPr lang="en-US" b="1" dirty="0" smtClean="0">
                <a:solidFill>
                  <a:srgbClr val="FA1AEA"/>
                </a:solidFill>
                <a:effectLst/>
              </a:rPr>
              <a:t>Radiology-Gross Anatomy Correlations</a:t>
            </a:r>
            <a:endParaRPr lang="en-US" b="1" dirty="0">
              <a:solidFill>
                <a:srgbClr val="FA1AEA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52400" y="3200400"/>
            <a:ext cx="84582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/>
              </a:rPr>
              <a:t>Donna </a:t>
            </a:r>
            <a:r>
              <a:rPr lang="en-US" b="1" dirty="0" err="1" smtClean="0">
                <a:solidFill>
                  <a:srgbClr val="FFFF00"/>
                </a:solidFill>
                <a:effectLst/>
              </a:rPr>
              <a:t>Magid</a:t>
            </a:r>
            <a:r>
              <a:rPr lang="en-US" b="1" dirty="0" smtClean="0">
                <a:solidFill>
                  <a:srgbClr val="FFFF00"/>
                </a:solidFill>
                <a:effectLst/>
              </a:rPr>
              <a:t>, MD, </a:t>
            </a:r>
            <a:r>
              <a:rPr lang="en-US" b="1" dirty="0" err="1" smtClean="0">
                <a:solidFill>
                  <a:srgbClr val="FFFF00"/>
                </a:solidFill>
                <a:effectLst/>
              </a:rPr>
              <a:t>M.Ed</a:t>
            </a:r>
            <a:endParaRPr lang="en-US" b="1" dirty="0" smtClean="0">
              <a:solidFill>
                <a:srgbClr val="FFFF00"/>
              </a:solidFill>
              <a:effectLst/>
            </a:endParaRPr>
          </a:p>
          <a:p>
            <a:r>
              <a:rPr lang="en-US" sz="2400" b="1" dirty="0" smtClean="0"/>
              <a:t>Professor</a:t>
            </a:r>
            <a:r>
              <a:rPr lang="en-US" sz="2800" b="1" dirty="0" smtClean="0"/>
              <a:t>, </a:t>
            </a:r>
            <a:r>
              <a:rPr lang="en-US" sz="2400" b="1" dirty="0" smtClean="0"/>
              <a:t>Radiology, </a:t>
            </a:r>
            <a:r>
              <a:rPr lang="en-US" sz="2400" b="1" dirty="0" err="1"/>
              <a:t>O</a:t>
            </a:r>
            <a:r>
              <a:rPr lang="en-US" sz="2400" b="1" dirty="0" err="1" smtClean="0"/>
              <a:t>rthopaedic</a:t>
            </a:r>
            <a:r>
              <a:rPr lang="en-US" sz="2400" b="1" dirty="0" smtClean="0"/>
              <a:t> Surgery, and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Functional Anatomy &amp; Evolution</a:t>
            </a:r>
            <a:r>
              <a:rPr lang="en-US" sz="2800" b="1" dirty="0" smtClean="0"/>
              <a:t> </a:t>
            </a:r>
          </a:p>
          <a:p>
            <a:r>
              <a:rPr lang="en-US" sz="2400" b="1" dirty="0" smtClean="0"/>
              <a:t>Director/Developer</a:t>
            </a:r>
            <a:r>
              <a:rPr lang="en-US" sz="2400" dirty="0" smtClean="0"/>
              <a:t>, </a:t>
            </a:r>
            <a:r>
              <a:rPr lang="en-US" sz="2400" b="1" dirty="0" smtClean="0"/>
              <a:t>JHU SOM Horizontal Strand in </a:t>
            </a:r>
            <a:r>
              <a:rPr lang="en-US" sz="2400" b="1" dirty="0" err="1" smtClean="0"/>
              <a:t>Dxc</a:t>
            </a:r>
            <a:r>
              <a:rPr lang="en-US" sz="2400" b="1" dirty="0" smtClean="0"/>
              <a:t>. Imaging</a:t>
            </a:r>
          </a:p>
          <a:p>
            <a:r>
              <a:rPr lang="en-US" sz="2000" b="1" dirty="0" smtClean="0"/>
              <a:t>“Hatch to Match”</a:t>
            </a:r>
            <a:endParaRPr lang="en-US" sz="2400" b="1" dirty="0"/>
          </a:p>
        </p:txBody>
      </p:sp>
      <p:pic>
        <p:nvPicPr>
          <p:cNvPr id="4" name="Picture 4" descr="IMG_7373"/>
          <p:cNvPicPr>
            <a:picLocks noChangeAspect="1" noChangeArrowheads="1"/>
          </p:cNvPicPr>
          <p:nvPr/>
        </p:nvPicPr>
        <p:blipFill>
          <a:blip r:embed="rId2" cstate="print"/>
          <a:srcRect l="29582" t="10149" b="10149"/>
          <a:stretch>
            <a:fillRect/>
          </a:stretch>
        </p:blipFill>
        <p:spPr bwMode="auto">
          <a:xfrm>
            <a:off x="7086600" y="1066800"/>
            <a:ext cx="1797118" cy="232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562600"/>
            <a:ext cx="1257300" cy="1151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r="10001"/>
          <a:stretch/>
        </p:blipFill>
        <p:spPr>
          <a:xfrm>
            <a:off x="266700" y="1373339"/>
            <a:ext cx="2362200" cy="1276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579364"/>
            <a:ext cx="8382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SELF-REFERRED 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When targeted to </a:t>
            </a:r>
            <a:r>
              <a:rPr lang="en-US" sz="3600" b="1" dirty="0" smtClean="0">
                <a:solidFill>
                  <a:srgbClr val="CCFFCC"/>
                </a:solidFill>
              </a:rPr>
              <a:t>specific disease in at-risk pts.</a:t>
            </a:r>
            <a:r>
              <a:rPr lang="en-US" b="1" dirty="0" smtClean="0">
                <a:solidFill>
                  <a:srgbClr val="CCFFCC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eg</a:t>
            </a:r>
            <a:r>
              <a:rPr lang="en-US" dirty="0" smtClean="0"/>
              <a:t>, lung ca. screen in smokers; coronary artery calcium scoring if risk factors) total body CT, or CT ‘virtual” colonoscopy for colon cancer,  </a:t>
            </a:r>
            <a:r>
              <a:rPr lang="en-US" b="1" dirty="0" smtClean="0"/>
              <a:t>‘</a:t>
            </a:r>
            <a:r>
              <a:rPr lang="en-US" b="1" i="1" dirty="0" smtClean="0">
                <a:solidFill>
                  <a:schemeClr val="folHlink"/>
                </a:solidFill>
              </a:rPr>
              <a:t>may</a:t>
            </a:r>
            <a:r>
              <a:rPr lang="en-US" b="1" dirty="0" smtClean="0">
                <a:solidFill>
                  <a:schemeClr val="folHlink"/>
                </a:solidFill>
              </a:rPr>
              <a:t> be clinically valid.”</a:t>
            </a:r>
          </a:p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‘Doc In A Box” vs. prospective multicenter 	studies</a:t>
            </a:r>
            <a:r>
              <a:rPr lang="en-US" dirty="0" smtClean="0">
                <a:sym typeface="Wingdings" pitchFamily="2" charset="2"/>
              </a:rPr>
              <a:t> ‘</a:t>
            </a:r>
            <a:r>
              <a:rPr lang="en-US" b="1" dirty="0" smtClean="0">
                <a:sym typeface="Wingdings" pitchFamily="2" charset="2"/>
              </a:rPr>
              <a:t>Standard of Care</a:t>
            </a:r>
            <a:r>
              <a:rPr lang="en-US" dirty="0" smtClean="0">
                <a:sym typeface="Wingdings" pitchFamily="2" charset="2"/>
              </a:rPr>
              <a:t>” (SOC)</a:t>
            </a:r>
            <a:endParaRPr lang="en-US" dirty="0" smtClean="0"/>
          </a:p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 </a:t>
            </a:r>
            <a:r>
              <a:rPr lang="en-US" b="1" dirty="0" smtClean="0"/>
              <a:t>Pending:  Clear ACR guidelines </a:t>
            </a:r>
          </a:p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    (~ mammography, colonoscopy,…)</a:t>
            </a:r>
          </a:p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b="1" dirty="0" smtClean="0"/>
              <a:t>             Evidence-based medicine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77813"/>
            <a:ext cx="798406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RSNA 2014: </a:t>
            </a:r>
            <a:r>
              <a:rPr lang="en-US" sz="2800" b="1" dirty="0" smtClean="0">
                <a:solidFill>
                  <a:srgbClr val="FFFF00"/>
                </a:solidFill>
                <a:effectLst/>
              </a:rPr>
              <a:t>FDA Warns Against “Keepsake” US </a:t>
            </a: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1800" b="1" dirty="0" smtClean="0">
                <a:solidFill>
                  <a:srgbClr val="FFFF00"/>
                </a:solidFill>
              </a:rPr>
              <a:t>“BUT </a:t>
            </a:r>
            <a:r>
              <a:rPr lang="en-US" sz="1800" b="1" dirty="0" err="1" smtClean="0">
                <a:solidFill>
                  <a:srgbClr val="FFFF00"/>
                </a:solidFill>
              </a:rPr>
              <a:t>TomKat</a:t>
            </a:r>
            <a:r>
              <a:rPr lang="en-US" sz="1800" b="1" dirty="0" smtClean="0">
                <a:solidFill>
                  <a:srgbClr val="FFFF00"/>
                </a:solidFill>
              </a:rPr>
              <a:t> DID IT!   </a:t>
            </a:r>
            <a:r>
              <a:rPr lang="en-US" sz="1800" b="1" dirty="0" err="1" smtClean="0">
                <a:solidFill>
                  <a:srgbClr val="FFFF00"/>
                </a:solidFill>
              </a:rPr>
              <a:t>Suri</a:t>
            </a:r>
            <a:r>
              <a:rPr lang="en-US" sz="1800" b="1" dirty="0" smtClean="0">
                <a:solidFill>
                  <a:srgbClr val="FFFF00"/>
                </a:solidFill>
              </a:rPr>
              <a:t> seems fine…”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991600" cy="4953000"/>
          </a:xfrm>
        </p:spPr>
        <p:txBody>
          <a:bodyPr/>
          <a:lstStyle/>
          <a:p>
            <a:pPr eaLnBrk="1" hangingPunct="1">
              <a:buClr>
                <a:srgbClr val="C804BA"/>
              </a:buClr>
              <a:buSzPct val="150000"/>
              <a:buFont typeface="Wingdings" pitchFamily="2" charset="2"/>
              <a:buChar char="§"/>
              <a:defRPr/>
            </a:pPr>
            <a:r>
              <a:rPr lang="en-US" dirty="0" smtClean="0"/>
              <a:t>US for entertainment purposes is </a:t>
            </a:r>
            <a:r>
              <a:rPr lang="en-US" dirty="0" smtClean="0">
                <a:solidFill>
                  <a:srgbClr val="FA1435"/>
                </a:solidFill>
              </a:rPr>
              <a:t>not</a:t>
            </a:r>
            <a:r>
              <a:rPr lang="en-US" dirty="0" smtClean="0">
                <a:solidFill>
                  <a:schemeClr val="folHlink"/>
                </a:solidFill>
              </a:rPr>
              <a:t> </a:t>
            </a:r>
            <a:r>
              <a:rPr lang="en-US" dirty="0" smtClean="0"/>
              <a:t>valid</a:t>
            </a:r>
          </a:p>
          <a:p>
            <a:pPr eaLnBrk="1" hangingPunct="1">
              <a:buClr>
                <a:srgbClr val="C804BA"/>
              </a:buClr>
              <a:buSzPct val="150000"/>
              <a:buFont typeface="Wingdings" pitchFamily="2" charset="2"/>
              <a:buNone/>
              <a:defRPr/>
            </a:pPr>
            <a:r>
              <a:rPr lang="en-US" dirty="0" smtClean="0"/>
              <a:t>        </a:t>
            </a:r>
            <a:r>
              <a:rPr lang="en-US" sz="2800" dirty="0" smtClean="0"/>
              <a:t>Mall ‘boutiques’ offer portraits for ~$400</a:t>
            </a:r>
          </a:p>
          <a:p>
            <a:pPr eaLnBrk="1" hangingPunct="1">
              <a:buClr>
                <a:srgbClr val="C804BA"/>
              </a:buClr>
              <a:buSzPct val="150000"/>
              <a:buFont typeface="Wingdings" pitchFamily="2" charset="2"/>
              <a:buChar char="n"/>
              <a:defRPr/>
            </a:pPr>
            <a:r>
              <a:rPr lang="en-US" b="1" dirty="0" smtClean="0">
                <a:solidFill>
                  <a:srgbClr val="FFFF00"/>
                </a:solidFill>
              </a:rPr>
              <a:t>Untrained users give false sense of security, can’t do adequate prenatal exam</a:t>
            </a:r>
          </a:p>
          <a:p>
            <a:pPr eaLnBrk="1" hangingPunct="1">
              <a:buClr>
                <a:srgbClr val="C804BA"/>
              </a:buClr>
              <a:buSzPct val="150000"/>
              <a:buFont typeface="Wingdings" pitchFamily="2" charset="2"/>
              <a:buChar char="§"/>
              <a:defRPr/>
            </a:pPr>
            <a:r>
              <a:rPr lang="en-US" dirty="0" smtClean="0"/>
              <a:t>Most safety studies are from ’70’s, ’80’s; 	energies increased </a:t>
            </a:r>
            <a:r>
              <a:rPr lang="en-US" dirty="0" smtClean="0">
                <a:solidFill>
                  <a:srgbClr val="FF3399"/>
                </a:solidFill>
              </a:rPr>
              <a:t>+</a:t>
            </a:r>
            <a:r>
              <a:rPr lang="en-US" dirty="0" smtClean="0">
                <a:solidFill>
                  <a:srgbClr val="FA1435"/>
                </a:solidFill>
              </a:rPr>
              <a:t>8X</a:t>
            </a:r>
            <a:r>
              <a:rPr lang="en-US" dirty="0" smtClean="0"/>
              <a:t> in last 15 yrs.</a:t>
            </a:r>
          </a:p>
          <a:p>
            <a:pPr eaLnBrk="1" hangingPunct="1">
              <a:buClr>
                <a:srgbClr val="C804BA"/>
              </a:buClr>
              <a:buSzPct val="150000"/>
              <a:buFont typeface="Wingdings" pitchFamily="2" charset="2"/>
              <a:buChar char="§"/>
              <a:defRPr/>
            </a:pPr>
            <a:r>
              <a:rPr lang="en-US" dirty="0" smtClean="0"/>
              <a:t>Cavitation, tissue heating concerns</a:t>
            </a:r>
          </a:p>
          <a:p>
            <a:pPr eaLnBrk="1" hangingPunct="1">
              <a:buClr>
                <a:srgbClr val="C804BA"/>
              </a:buClr>
              <a:buSzPct val="150000"/>
              <a:buFont typeface="Wingdings" pitchFamily="2" charset="2"/>
              <a:buChar char="§"/>
              <a:defRPr/>
            </a:pPr>
            <a:r>
              <a:rPr lang="en-US" dirty="0" smtClean="0"/>
              <a:t>Yale research: “US disrupts fetal neuronal 	migration to cerebral cortex, mice”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" name="Picture 3" descr="TomKat.jpg"/>
          <p:cNvPicPr>
            <a:picLocks noChangeAspect="1"/>
          </p:cNvPicPr>
          <p:nvPr/>
        </p:nvPicPr>
        <p:blipFill>
          <a:blip r:embed="rId3" cstate="print"/>
          <a:srcRect l="3492" t="8642" r="23872" b="52247"/>
          <a:stretch>
            <a:fillRect/>
          </a:stretch>
        </p:blipFill>
        <p:spPr>
          <a:xfrm>
            <a:off x="6671732" y="990600"/>
            <a:ext cx="1100668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124200" y="277813"/>
            <a:ext cx="6019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effectLst/>
              </a:rPr>
              <a:t>         Meet </a:t>
            </a:r>
            <a:br>
              <a:rPr lang="en-US" b="1" dirty="0" smtClean="0">
                <a:solidFill>
                  <a:srgbClr val="FFFF00"/>
                </a:solidFill>
                <a:effectLst/>
              </a:rPr>
            </a:br>
            <a:r>
              <a:rPr lang="en-US" b="1" dirty="0" smtClean="0">
                <a:solidFill>
                  <a:srgbClr val="FFFF00"/>
                </a:solidFill>
                <a:effectLst/>
              </a:rPr>
              <a:t>        Mr. Whole Wheat</a:t>
            </a:r>
          </a:p>
        </p:txBody>
      </p:sp>
      <p:pic>
        <p:nvPicPr>
          <p:cNvPr id="21509" name="Picture 4" descr="IMG_7163"/>
          <p:cNvPicPr>
            <a:picLocks noChangeAspect="1" noChangeArrowheads="1"/>
          </p:cNvPicPr>
          <p:nvPr/>
        </p:nvPicPr>
        <p:blipFill>
          <a:blip r:embed="rId2" cstate="print"/>
          <a:srcRect l="23854" r="32110" b="12165"/>
          <a:stretch>
            <a:fillRect/>
          </a:stretch>
        </p:blipFill>
        <p:spPr bwMode="auto">
          <a:xfrm>
            <a:off x="457200" y="304800"/>
            <a:ext cx="3657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6248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“One View Is No View”</a:t>
            </a:r>
          </a:p>
        </p:txBody>
      </p:sp>
      <p:pic>
        <p:nvPicPr>
          <p:cNvPr id="22532" name="Picture 4" descr="IMG_7172"/>
          <p:cNvPicPr>
            <a:picLocks noChangeAspect="1" noChangeArrowheads="1"/>
          </p:cNvPicPr>
          <p:nvPr/>
        </p:nvPicPr>
        <p:blipFill>
          <a:blip r:embed="rId2" cstate="print"/>
          <a:srcRect l="6366" t="9259" r="1616" b="29015"/>
          <a:stretch>
            <a:fillRect/>
          </a:stretch>
        </p:blipFill>
        <p:spPr bwMode="auto">
          <a:xfrm rot="-1440000" flipH="1">
            <a:off x="669637" y="2111836"/>
            <a:ext cx="6173572" cy="310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IMG_7169"/>
          <p:cNvPicPr>
            <a:picLocks noChangeAspect="1" noChangeArrowheads="1"/>
          </p:cNvPicPr>
          <p:nvPr/>
        </p:nvPicPr>
        <p:blipFill>
          <a:blip r:embed="rId3" cstate="print"/>
          <a:srcRect l="17362" t="10802" r="15505" b="11268"/>
          <a:stretch>
            <a:fillRect/>
          </a:stretch>
        </p:blipFill>
        <p:spPr bwMode="auto">
          <a:xfrm>
            <a:off x="5638800" y="3810000"/>
            <a:ext cx="323812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</a:rPr>
              <a:t>Innards: Surgery, Autopsy, or….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5400" b="1" dirty="0" smtClean="0">
                <a:solidFill>
                  <a:srgbClr val="FFFF00"/>
                </a:solidFill>
                <a:effectLst/>
              </a:rPr>
              <a:t>IMAGING</a:t>
            </a:r>
          </a:p>
        </p:txBody>
      </p:sp>
      <p:pic>
        <p:nvPicPr>
          <p:cNvPr id="23556" name="Picture 4" descr="IMG_7175"/>
          <p:cNvPicPr>
            <a:picLocks noChangeAspect="1" noChangeArrowheads="1"/>
          </p:cNvPicPr>
          <p:nvPr/>
        </p:nvPicPr>
        <p:blipFill>
          <a:blip r:embed="rId3" cstate="print"/>
          <a:srcRect l="12153" t="22376" r="563" b="14355"/>
          <a:stretch>
            <a:fillRect/>
          </a:stretch>
        </p:blipFill>
        <p:spPr bwMode="auto">
          <a:xfrm>
            <a:off x="1143000" y="2209800"/>
            <a:ext cx="7848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oentgen-x-ray-1896-01-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1219200"/>
            <a:ext cx="1676399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4419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Roentgen 1895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82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i="1" dirty="0" smtClean="0">
                <a:solidFill>
                  <a:srgbClr val="FFFF00"/>
                </a:solidFill>
              </a:rPr>
              <a:t>“I was minding my own business when some Dude….”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4800" dirty="0" smtClean="0">
                <a:solidFill>
                  <a:srgbClr val="FFFF00"/>
                </a:solidFill>
              </a:rPr>
              <a:t>‘</a:t>
            </a:r>
            <a:r>
              <a:rPr lang="en-US" b="1" dirty="0" smtClean="0">
                <a:solidFill>
                  <a:srgbClr val="FFFF00"/>
                </a:solidFill>
              </a:rPr>
              <a:t>Chief Complaint: New-onset stabbing chest pain’</a:t>
            </a:r>
          </a:p>
        </p:txBody>
      </p:sp>
      <p:pic>
        <p:nvPicPr>
          <p:cNvPr id="24580" name="Picture 4" descr="IMG_7192"/>
          <p:cNvPicPr>
            <a:picLocks noChangeAspect="1" noChangeArrowheads="1"/>
          </p:cNvPicPr>
          <p:nvPr/>
        </p:nvPicPr>
        <p:blipFill>
          <a:blip r:embed="rId2" cstate="print"/>
          <a:srcRect l="17362" t="19289" r="25812" b="31625"/>
          <a:stretch>
            <a:fillRect/>
          </a:stretch>
        </p:blipFill>
        <p:spPr bwMode="auto">
          <a:xfrm>
            <a:off x="2667000" y="2667000"/>
            <a:ext cx="599826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 bwMode="auto">
          <a:xfrm rot="3840000">
            <a:off x="2226863" y="3200563"/>
            <a:ext cx="978408" cy="479786"/>
          </a:xfrm>
          <a:prstGeom prst="rightArrow">
            <a:avLst/>
          </a:prstGeom>
          <a:solidFill>
            <a:srgbClr val="FF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5604" name="Picture 4" descr="IMG_74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11363" y="-1508125"/>
            <a:ext cx="13166726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6628" name="Picture 4" descr="IMG_74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11363" y="-1508125"/>
            <a:ext cx="13166726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IMG_7412"/>
          <p:cNvPicPr>
            <a:picLocks noChangeAspect="1" noChangeArrowheads="1"/>
          </p:cNvPicPr>
          <p:nvPr/>
        </p:nvPicPr>
        <p:blipFill>
          <a:blip r:embed="rId2" cstate="print"/>
          <a:srcRect l="26622" r="35182" b="25157"/>
          <a:stretch>
            <a:fillRect/>
          </a:stretch>
        </p:blipFill>
        <p:spPr bwMode="auto">
          <a:xfrm>
            <a:off x="2362200" y="228600"/>
            <a:ext cx="4887798" cy="62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Old Images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 Patient </a:t>
            </a:r>
            <a:r>
              <a:rPr lang="en-US" b="1" dirty="0" smtClean="0">
                <a:solidFill>
                  <a:srgbClr val="FFFF00"/>
                </a:solidFill>
              </a:rPr>
              <a:t>Baseline</a:t>
            </a:r>
          </a:p>
        </p:txBody>
      </p:sp>
      <p:pic>
        <p:nvPicPr>
          <p:cNvPr id="27652" name="Picture 4" descr="Bread XR nl"/>
          <p:cNvPicPr>
            <a:picLocks noChangeAspect="1" noChangeArrowheads="1"/>
          </p:cNvPicPr>
          <p:nvPr/>
        </p:nvPicPr>
        <p:blipFill>
          <a:blip r:embed="rId3" cstate="print"/>
          <a:srcRect l="9921" t="10873" r="5992" b="10345"/>
          <a:stretch>
            <a:fillRect/>
          </a:stretch>
        </p:blipFill>
        <p:spPr bwMode="auto">
          <a:xfrm>
            <a:off x="3581400" y="1295400"/>
            <a:ext cx="521034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2590800"/>
            <a:ext cx="342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</a:rPr>
              <a:t>“NORMAL”</a:t>
            </a:r>
            <a:r>
              <a:rPr lang="en-US" sz="2800" b="1" dirty="0" smtClean="0">
                <a:solidFill>
                  <a:srgbClr val="FF00FF"/>
                </a:solidFill>
                <a:sym typeface="Wingdings" pitchFamily="2" charset="2"/>
              </a:rPr>
              <a:t></a:t>
            </a:r>
            <a:r>
              <a:rPr lang="en-US" sz="2800" b="1" dirty="0" smtClean="0">
                <a:solidFill>
                  <a:srgbClr val="FFFF00"/>
                </a:solidFill>
              </a:rPr>
              <a:t>    </a:t>
            </a:r>
            <a:r>
              <a:rPr lang="en-US" sz="2800" dirty="0" smtClean="0"/>
              <a:t>huge spectrum of variation vs.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“NORMAL BASELINE FOR PATIENT” </a:t>
            </a:r>
            <a:r>
              <a:rPr lang="en-US" sz="2800" b="1" dirty="0" smtClean="0">
                <a:solidFill>
                  <a:srgbClr val="FFFF00"/>
                </a:solidFill>
                <a:sym typeface="Wingdings" pitchFamily="2" charset="2"/>
              </a:rPr>
              <a:t></a:t>
            </a:r>
          </a:p>
          <a:p>
            <a:r>
              <a:rPr lang="en-US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“Worry/Don’t Worry” </a:t>
            </a:r>
            <a:endParaRPr lang="en-US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599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/>
              </a:rPr>
              <a:t>IMAGING IS UBIQUITOUS</a:t>
            </a:r>
            <a:endParaRPr 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530725"/>
          </a:xfrm>
        </p:spPr>
        <p:txBody>
          <a:bodyPr/>
          <a:lstStyle/>
          <a:p>
            <a:r>
              <a:rPr lang="en-US" dirty="0" smtClean="0"/>
              <a:t>120 medical students/year….115 of which 	will NOT go into Radiology</a:t>
            </a:r>
          </a:p>
          <a:p>
            <a:r>
              <a:rPr lang="en-US" b="1" dirty="0" smtClean="0"/>
              <a:t>HOWEVER!! </a:t>
            </a:r>
            <a:r>
              <a:rPr lang="en-US" dirty="0" smtClean="0"/>
              <a:t>Those 115….will have few (if 	</a:t>
            </a:r>
            <a:r>
              <a:rPr lang="en-US" i="1" dirty="0" smtClean="0"/>
              <a:t>any)</a:t>
            </a:r>
            <a:r>
              <a:rPr lang="en-US" dirty="0" smtClean="0"/>
              <a:t> patients over the next 40 years 	who elude diagnostic imaging.</a:t>
            </a:r>
          </a:p>
          <a:p>
            <a:r>
              <a:rPr lang="en-US" dirty="0" smtClean="0"/>
              <a:t>Future physicians need to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understand how to most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effectively </a:t>
            </a:r>
            <a:r>
              <a:rPr lang="en-US" i="1" dirty="0" smtClean="0"/>
              <a:t>utilize</a:t>
            </a:r>
            <a:r>
              <a:rPr lang="en-US" dirty="0" smtClean="0"/>
              <a:t> imaging.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14" y="3657600"/>
            <a:ext cx="2819400" cy="2957238"/>
          </a:xfrm>
          <a:prstGeom prst="rect">
            <a:avLst/>
          </a:prstGeom>
        </p:spPr>
      </p:pic>
      <p:pic>
        <p:nvPicPr>
          <p:cNvPr id="6" name="Picture 5" descr="Sun carto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85925" y="4721630"/>
            <a:ext cx="829177" cy="829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8757" y="473207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869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Bread XR post  trauma"/>
          <p:cNvPicPr>
            <a:picLocks noChangeAspect="1" noChangeArrowheads="1"/>
          </p:cNvPicPr>
          <p:nvPr/>
        </p:nvPicPr>
        <p:blipFill>
          <a:blip r:embed="rId3" cstate="print"/>
          <a:srcRect l="7859" t="7586" r="11984" b="6207"/>
          <a:stretch>
            <a:fillRect/>
          </a:stretch>
        </p:blipFill>
        <p:spPr bwMode="auto">
          <a:xfrm>
            <a:off x="3276600" y="304800"/>
            <a:ext cx="5347411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read XR nl"/>
          <p:cNvPicPr>
            <a:picLocks noChangeAspect="1" noChangeArrowheads="1"/>
          </p:cNvPicPr>
          <p:nvPr/>
        </p:nvPicPr>
        <p:blipFill>
          <a:blip r:embed="rId4" cstate="print"/>
          <a:srcRect l="9921" t="10873" r="5992" b="10345"/>
          <a:stretch>
            <a:fillRect/>
          </a:stretch>
        </p:blipFill>
        <p:spPr bwMode="auto">
          <a:xfrm>
            <a:off x="381000" y="533400"/>
            <a:ext cx="249810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FF00"/>
                </a:solidFill>
              </a:rPr>
              <a:t>CT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sz="4000" dirty="0" smtClean="0">
                <a:solidFill>
                  <a:srgbClr val="FFFF00"/>
                </a:solidFill>
              </a:rPr>
              <a:t>“Slices patient like loaf of bread”</a:t>
            </a:r>
          </a:p>
        </p:txBody>
      </p:sp>
      <p:pic>
        <p:nvPicPr>
          <p:cNvPr id="29700" name="Picture 4" descr="IMG_7407"/>
          <p:cNvPicPr>
            <a:picLocks noChangeAspect="1" noChangeArrowheads="1"/>
          </p:cNvPicPr>
          <p:nvPr/>
        </p:nvPicPr>
        <p:blipFill>
          <a:blip r:embed="rId2" cstate="print"/>
          <a:srcRect l="20256" t="10802" r="2773" b="5096"/>
          <a:stretch>
            <a:fillRect/>
          </a:stretch>
        </p:blipFill>
        <p:spPr bwMode="auto">
          <a:xfrm>
            <a:off x="3124200" y="1828800"/>
            <a:ext cx="5791200" cy="474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7173"/>
          <p:cNvPicPr>
            <a:picLocks noChangeAspect="1" noChangeArrowheads="1"/>
          </p:cNvPicPr>
          <p:nvPr/>
        </p:nvPicPr>
        <p:blipFill rotWithShape="1">
          <a:blip r:embed="rId3" cstate="print"/>
          <a:srcRect l="19380" t="12063" r="1892" b="23652"/>
          <a:stretch/>
        </p:blipFill>
        <p:spPr bwMode="auto">
          <a:xfrm>
            <a:off x="304800" y="2090056"/>
            <a:ext cx="2819400" cy="156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 The Unexpected</a:t>
            </a:r>
          </a:p>
        </p:txBody>
      </p:sp>
      <p:pic>
        <p:nvPicPr>
          <p:cNvPr id="32772" name="Picture 4" descr="IMG_7285"/>
          <p:cNvPicPr>
            <a:picLocks noChangeAspect="1" noChangeArrowheads="1"/>
          </p:cNvPicPr>
          <p:nvPr/>
        </p:nvPicPr>
        <p:blipFill>
          <a:blip r:embed="rId2" cstate="print"/>
          <a:srcRect l="15626" r="5088" b="15126"/>
          <a:stretch>
            <a:fillRect/>
          </a:stretch>
        </p:blipFill>
        <p:spPr bwMode="auto">
          <a:xfrm>
            <a:off x="304800" y="1447800"/>
            <a:ext cx="415925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IMG_7181"/>
          <p:cNvPicPr>
            <a:picLocks noChangeAspect="1" noChangeArrowheads="1"/>
          </p:cNvPicPr>
          <p:nvPr/>
        </p:nvPicPr>
        <p:blipFill>
          <a:blip r:embed="rId3" cstate="print"/>
          <a:srcRect l="2894" t="27777" r="32288" b="29015"/>
          <a:stretch>
            <a:fillRect/>
          </a:stretch>
        </p:blipFill>
        <p:spPr bwMode="auto">
          <a:xfrm>
            <a:off x="4572000" y="3048000"/>
            <a:ext cx="44292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763000" cy="208438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effectLst/>
              </a:rPr>
              <a:t>COMPUTERIZED DATA can be manipulated, reformatted into 2D and (simulated) 3D images </a:t>
            </a:r>
          </a:p>
        </p:txBody>
      </p:sp>
      <p:pic>
        <p:nvPicPr>
          <p:cNvPr id="34820" name="Picture 4" descr="IMG_7189"/>
          <p:cNvPicPr>
            <a:picLocks noChangeAspect="1" noChangeArrowheads="1"/>
          </p:cNvPicPr>
          <p:nvPr/>
        </p:nvPicPr>
        <p:blipFill>
          <a:blip r:embed="rId3" cstate="print"/>
          <a:srcRect t="2315" r="3931" b="3552"/>
          <a:stretch>
            <a:fillRect/>
          </a:stretch>
        </p:blipFill>
        <p:spPr bwMode="auto">
          <a:xfrm>
            <a:off x="2819400" y="2438399"/>
            <a:ext cx="5638800" cy="414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ody_planes.jpg"/>
          <p:cNvPicPr>
            <a:picLocks noChangeAspect="1"/>
          </p:cNvPicPr>
          <p:nvPr/>
        </p:nvPicPr>
        <p:blipFill>
          <a:blip r:embed="rId4" cstate="print"/>
          <a:srcRect l="14750" t="13039" r="39537" b="2637"/>
          <a:stretch>
            <a:fillRect/>
          </a:stretch>
        </p:blipFill>
        <p:spPr>
          <a:xfrm>
            <a:off x="609600" y="2514600"/>
            <a:ext cx="1752600" cy="3890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550223"/>
            <a:ext cx="2492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ANATOMYCOLLEGES.COM</a:t>
            </a:r>
            <a:endParaRPr lang="en-US" sz="1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BACK TO REALITY…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267200" cy="4530725"/>
          </a:xfrm>
        </p:spPr>
        <p:txBody>
          <a:bodyPr/>
          <a:lstStyle/>
          <a:p>
            <a:pPr eaLnBrk="1" hangingPunct="1">
              <a:buClr>
                <a:srgbClr val="C804BA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3600" dirty="0" smtClean="0"/>
              <a:t>What is this box?</a:t>
            </a:r>
          </a:p>
          <a:p>
            <a:pPr eaLnBrk="1" hangingPunct="1">
              <a:buClr>
                <a:srgbClr val="C804BA"/>
              </a:buClr>
              <a:buSzPct val="125000"/>
              <a:buFont typeface="Wingdings" pitchFamily="2" charset="2"/>
              <a:buNone/>
              <a:defRPr/>
            </a:pPr>
            <a:endParaRPr lang="en-US" sz="3600" dirty="0" smtClean="0"/>
          </a:p>
          <a:p>
            <a:pPr eaLnBrk="1" hangingPunct="1">
              <a:buClr>
                <a:srgbClr val="C804BA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2800" dirty="0" smtClean="0"/>
              <a:t> </a:t>
            </a:r>
            <a:r>
              <a:rPr lang="en-US" sz="3600" dirty="0" smtClean="0"/>
              <a:t>What do ‘</a:t>
            </a:r>
            <a:r>
              <a:rPr lang="en-US" sz="3600" i="1" dirty="0" smtClean="0"/>
              <a:t>They</a:t>
            </a:r>
            <a:r>
              <a:rPr lang="en-US" sz="3600" dirty="0" smtClean="0"/>
              <a:t>’ want us to do with  it??</a:t>
            </a:r>
          </a:p>
        </p:txBody>
      </p:sp>
      <p:pic>
        <p:nvPicPr>
          <p:cNvPr id="36868" name="Picture 14" descr="IMG_730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12069" t="14546" r="8621" b="10909"/>
          <a:stretch>
            <a:fillRect/>
          </a:stretch>
        </p:blipFill>
        <p:spPr>
          <a:xfrm>
            <a:off x="4419600" y="1752600"/>
            <a:ext cx="4445620" cy="39624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MG_73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11363" y="-1508125"/>
            <a:ext cx="13166726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IMG_7432"/>
          <p:cNvPicPr>
            <a:picLocks noChangeAspect="1" noChangeArrowheads="1"/>
          </p:cNvPicPr>
          <p:nvPr/>
        </p:nvPicPr>
        <p:blipFill>
          <a:blip r:embed="rId3" cstate="print"/>
          <a:srcRect l="15047" t="13888" r="23029" b="2781"/>
          <a:stretch>
            <a:fillRect/>
          </a:stretch>
        </p:blipFill>
        <p:spPr bwMode="auto">
          <a:xfrm>
            <a:off x="304800" y="457200"/>
            <a:ext cx="400120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umerus human, Galap sealion, turkey"/>
          <p:cNvPicPr>
            <a:picLocks noChangeAspect="1" noChangeArrowheads="1"/>
          </p:cNvPicPr>
          <p:nvPr/>
        </p:nvPicPr>
        <p:blipFill>
          <a:blip r:embed="rId4" cstate="print"/>
          <a:srcRect l="12574" t="10000" r="11198" b="1724"/>
          <a:stretch>
            <a:fillRect/>
          </a:stretch>
        </p:blipFill>
        <p:spPr bwMode="auto">
          <a:xfrm>
            <a:off x="3352800" y="228599"/>
            <a:ext cx="4800600" cy="633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0825" y="4724400"/>
            <a:ext cx="32319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“BONES TALK”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</a:t>
            </a:r>
            <a:r>
              <a:rPr lang="en-US" sz="2800" dirty="0" smtClean="0"/>
              <a:t>learn to “listen”</a:t>
            </a:r>
            <a:endParaRPr lang="en-US" sz="2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BONE BOX articd hip ZOOM trabec"/>
          <p:cNvPicPr>
            <a:picLocks noChangeAspect="1" noChangeArrowheads="1"/>
          </p:cNvPicPr>
          <p:nvPr/>
        </p:nvPicPr>
        <p:blipFill>
          <a:blip r:embed="rId3" cstate="print"/>
          <a:srcRect l="14637" t="16552" r="15422" b="24828"/>
          <a:stretch>
            <a:fillRect/>
          </a:stretch>
        </p:blipFill>
        <p:spPr bwMode="auto">
          <a:xfrm>
            <a:off x="2667000" y="990600"/>
            <a:ext cx="590415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77813"/>
            <a:ext cx="7239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Ball and Socket Joint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err="1" smtClean="0">
                <a:solidFill>
                  <a:srgbClr val="FFFF00"/>
                </a:solidFill>
              </a:rPr>
              <a:t>eg</a:t>
            </a:r>
            <a:r>
              <a:rPr lang="en-US" sz="3200" dirty="0" smtClean="0">
                <a:solidFill>
                  <a:srgbClr val="FFFF00"/>
                </a:solidFill>
              </a:rPr>
              <a:t>, </a:t>
            </a:r>
            <a:r>
              <a:rPr lang="en-US" sz="2800" dirty="0" smtClean="0">
                <a:solidFill>
                  <a:srgbClr val="FFFF00"/>
                </a:solidFill>
              </a:rPr>
              <a:t>Hip: Femoral head in </a:t>
            </a:r>
            <a:r>
              <a:rPr lang="en-US" sz="2800" dirty="0" err="1" smtClean="0">
                <a:solidFill>
                  <a:srgbClr val="FFFF00"/>
                </a:solidFill>
              </a:rPr>
              <a:t>Acetabulum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IMG_7310"/>
          <p:cNvPicPr>
            <a:picLocks noChangeAspect="1" noChangeArrowheads="1"/>
          </p:cNvPicPr>
          <p:nvPr/>
        </p:nvPicPr>
        <p:blipFill>
          <a:blip r:embed="rId2" cstate="print"/>
          <a:srcRect l="34283" t="21905" r="33576" b="24762"/>
          <a:stretch>
            <a:fillRect/>
          </a:stretch>
        </p:blipFill>
        <p:spPr bwMode="auto">
          <a:xfrm>
            <a:off x="1371600" y="3352800"/>
            <a:ext cx="244928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IMG_7311"/>
          <p:cNvPicPr>
            <a:picLocks noChangeAspect="1" noChangeArrowheads="1"/>
          </p:cNvPicPr>
          <p:nvPr/>
        </p:nvPicPr>
        <p:blipFill>
          <a:blip r:embed="rId3" cstate="print"/>
          <a:srcRect l="37039" t="6639" r="10297" b="23919"/>
          <a:stretch>
            <a:fillRect/>
          </a:stretch>
        </p:blipFill>
        <p:spPr bwMode="auto">
          <a:xfrm>
            <a:off x="4191000" y="1981200"/>
            <a:ext cx="4724400" cy="467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ctrTitle" sz="quarter" idx="4294967295"/>
          </p:nvPr>
        </p:nvSpPr>
        <p:spPr>
          <a:xfrm>
            <a:off x="0" y="228600"/>
            <a:ext cx="8763000" cy="1295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Ball and Socket Joint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3200" b="1" dirty="0" smtClean="0">
                <a:solidFill>
                  <a:srgbClr val="FFFF00"/>
                </a:solidFill>
              </a:rPr>
              <a:t>Hip= Spherical Femoral head rolling in round </a:t>
            </a:r>
            <a:r>
              <a:rPr lang="en-US" sz="3200" b="1" dirty="0" err="1" smtClean="0">
                <a:solidFill>
                  <a:srgbClr val="FFFF00"/>
                </a:solidFill>
              </a:rPr>
              <a:t>Acetabulum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6324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ANATOMY IS DESTINY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Why do </a:t>
            </a:r>
            <a:r>
              <a:rPr lang="en-US" dirty="0" err="1" smtClean="0"/>
              <a:t>glenohumeral</a:t>
            </a:r>
            <a:r>
              <a:rPr lang="en-US" dirty="0" smtClean="0"/>
              <a:t> (‘shoulder’) joints dislocate often, but hips rarely?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smtClean="0"/>
              <a:t>BOTH</a:t>
            </a:r>
            <a:r>
              <a:rPr lang="en-US" dirty="0" smtClean="0"/>
              <a:t> are ball-and-socket joints</a:t>
            </a:r>
            <a:br>
              <a:rPr lang="en-US" dirty="0" smtClean="0"/>
            </a:br>
            <a:r>
              <a:rPr lang="en-US" dirty="0" smtClean="0"/>
              <a:t>but </a:t>
            </a:r>
            <a:r>
              <a:rPr lang="en-US" b="1" dirty="0" err="1" smtClean="0"/>
              <a:t>glenoid</a:t>
            </a:r>
            <a:r>
              <a:rPr lang="en-US" b="1" dirty="0" smtClean="0"/>
              <a:t> </a:t>
            </a:r>
            <a:r>
              <a:rPr lang="en-US" dirty="0" smtClean="0"/>
              <a:t>socket very shallow</a:t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en-US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lang="en-US" sz="3200" b="1" dirty="0" smtClean="0">
                <a:solidFill>
                  <a:srgbClr val="FFFF00"/>
                </a:solidFill>
                <a:effectLst/>
              </a:rPr>
              <a:t>-INTERPRETIVE SKILLS</a:t>
            </a:r>
            <a:endParaRPr lang="en-US" sz="32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724400"/>
          </a:xfrm>
        </p:spPr>
        <p:txBody>
          <a:bodyPr/>
          <a:lstStyle/>
          <a:p>
            <a:pPr>
              <a:buClr>
                <a:srgbClr val="FA1AEA"/>
              </a:buClr>
              <a:buSzPct val="102000"/>
              <a:buFont typeface="Wingdings" panose="05000000000000000000" pitchFamily="2" charset="2"/>
              <a:buChar char="§"/>
            </a:pPr>
            <a:r>
              <a:rPr lang="en-US" sz="2400" dirty="0" smtClean="0"/>
              <a:t>Intro covers some interpretive but more importantly, conveys: 	           </a:t>
            </a:r>
            <a:r>
              <a:rPr lang="en-US" sz="2400" b="1" dirty="0" smtClean="0"/>
              <a:t>What imaging can </a:t>
            </a:r>
            <a:r>
              <a:rPr lang="en-US" sz="1800" b="1" dirty="0" smtClean="0"/>
              <a:t>(can’t!)</a:t>
            </a:r>
            <a:r>
              <a:rPr lang="en-US" sz="2400" b="1" dirty="0" smtClean="0"/>
              <a:t> do</a:t>
            </a:r>
          </a:p>
          <a:p>
            <a:pPr marL="0" indent="0">
              <a:buClr>
                <a:srgbClr val="FA1AEA"/>
              </a:buClr>
              <a:buSzPct val="102000"/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                 Relative cost-benefit considerations   (“HVC”)	           How to be effective utilizers</a:t>
            </a:r>
            <a:r>
              <a:rPr lang="en-US" sz="1800" b="1" dirty="0"/>
              <a:t> </a:t>
            </a:r>
            <a:r>
              <a:rPr lang="en-US" sz="1800" b="1" dirty="0" smtClean="0"/>
              <a:t>:  choose intelligently</a:t>
            </a:r>
          </a:p>
          <a:p>
            <a:pPr marL="0" indent="0">
              <a:buClr>
                <a:srgbClr val="FA1AEA"/>
              </a:buClr>
              <a:buSzPct val="102000"/>
              <a:buNone/>
            </a:pPr>
            <a:endParaRPr lang="en-US" sz="1800" b="1" dirty="0" smtClean="0"/>
          </a:p>
          <a:p>
            <a:pPr>
              <a:buClr>
                <a:srgbClr val="FA1AEA"/>
              </a:buClr>
              <a:buSzPct val="102000"/>
              <a:buFont typeface="Wingdings" panose="05000000000000000000" pitchFamily="2" charset="2"/>
              <a:buChar char="§"/>
            </a:pPr>
            <a:r>
              <a:rPr lang="en-US" sz="2400" dirty="0"/>
              <a:t>Med Students, clinicians, nurses, techs, become much </a:t>
            </a:r>
            <a:r>
              <a:rPr lang="en-US" sz="2400" dirty="0" smtClean="0"/>
              <a:t>better at </a:t>
            </a:r>
            <a:r>
              <a:rPr lang="en-US" sz="2400" dirty="0"/>
              <a:t>frequently-encountered entities </a:t>
            </a:r>
            <a:endParaRPr lang="en-US" sz="1800" dirty="0"/>
          </a:p>
          <a:p>
            <a:pPr marL="0" indent="0">
              <a:buClr>
                <a:srgbClr val="FA1AEA"/>
              </a:buClr>
              <a:buSzPct val="102000"/>
              <a:buNone/>
            </a:pPr>
            <a:r>
              <a:rPr lang="en-US" sz="1400" dirty="0"/>
              <a:t>	          (radiographs, ECGs, ICU monitors, blood cell smears …).</a:t>
            </a:r>
          </a:p>
          <a:p>
            <a:pPr marL="0" indent="0">
              <a:buClr>
                <a:srgbClr val="FA1AEA"/>
              </a:buClr>
              <a:buSzPct val="102000"/>
              <a:buNone/>
            </a:pPr>
            <a:r>
              <a:rPr lang="en-US" sz="2400" b="1" dirty="0" smtClean="0"/>
              <a:t>                                       ….BUT…..</a:t>
            </a:r>
          </a:p>
          <a:p>
            <a:pPr>
              <a:buClr>
                <a:srgbClr val="FA1AEA"/>
              </a:buClr>
              <a:buSzPct val="102000"/>
              <a:buFont typeface="Wingdings" panose="05000000000000000000" pitchFamily="2" charset="2"/>
              <a:buChar char="§"/>
            </a:pPr>
            <a:r>
              <a:rPr lang="en-US" sz="2400" dirty="0" smtClean="0"/>
              <a:t>Radiology Residency takes 5-6 years…. For a reason.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IMG_73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5600" y="-2362200"/>
            <a:ext cx="13166725" cy="98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411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GLENO HUMERAL JOINT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8862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Articular</a:t>
            </a:r>
            <a:r>
              <a:rPr lang="en-US" dirty="0" smtClean="0"/>
              <a:t> surfaces nearly spherical BUT </a:t>
            </a:r>
            <a:r>
              <a:rPr lang="en-US" dirty="0" err="1" smtClean="0"/>
              <a:t>glenoid</a:t>
            </a:r>
            <a:r>
              <a:rPr lang="en-US" dirty="0" smtClean="0"/>
              <a:t> very shallow, unlike </a:t>
            </a:r>
            <a:r>
              <a:rPr lang="en-US" dirty="0" err="1" smtClean="0"/>
              <a:t>acetabulum</a:t>
            </a:r>
            <a:endParaRPr lang="en-US" dirty="0" smtClean="0"/>
          </a:p>
        </p:txBody>
      </p:sp>
      <p:pic>
        <p:nvPicPr>
          <p:cNvPr id="44036" name="Picture 4" descr="IMG_7309"/>
          <p:cNvPicPr>
            <a:picLocks noChangeAspect="1" noChangeArrowheads="1"/>
          </p:cNvPicPr>
          <p:nvPr/>
        </p:nvPicPr>
        <p:blipFill>
          <a:blip r:embed="rId2" cstate="print"/>
          <a:srcRect l="23728" t="4629" r="22450" b="26565"/>
          <a:stretch>
            <a:fillRect/>
          </a:stretch>
        </p:blipFill>
        <p:spPr bwMode="auto">
          <a:xfrm>
            <a:off x="3886200" y="0"/>
            <a:ext cx="421184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oneBx art shoulder ZOOM"/>
          <p:cNvPicPr>
            <a:picLocks noChangeAspect="1" noChangeArrowheads="1"/>
          </p:cNvPicPr>
          <p:nvPr/>
        </p:nvPicPr>
        <p:blipFill>
          <a:blip r:embed="rId3" cstate="print"/>
          <a:srcRect l="24853" t="14483" r="24067" b="32414"/>
          <a:stretch>
            <a:fillRect/>
          </a:stretch>
        </p:blipFill>
        <p:spPr bwMode="auto">
          <a:xfrm>
            <a:off x="5715000" y="3048000"/>
            <a:ext cx="289461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IMG_7312"/>
          <p:cNvPicPr>
            <a:picLocks noChangeAspect="1" noChangeArrowheads="1"/>
          </p:cNvPicPr>
          <p:nvPr/>
        </p:nvPicPr>
        <p:blipFill>
          <a:blip r:embed="rId4" cstate="print"/>
          <a:srcRect l="26043" t="6173" r="14926" b="29015"/>
          <a:stretch>
            <a:fillRect/>
          </a:stretch>
        </p:blipFill>
        <p:spPr bwMode="auto">
          <a:xfrm>
            <a:off x="2819400" y="3962400"/>
            <a:ext cx="2743200" cy="26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Good News Bad News: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4572000" cy="4530725"/>
          </a:xfrm>
        </p:spPr>
        <p:txBody>
          <a:bodyPr/>
          <a:lstStyle/>
          <a:p>
            <a:pPr eaLnBrk="1" hangingPunct="1">
              <a:buClr>
                <a:srgbClr val="FF00FF"/>
              </a:buClr>
              <a:buSzPct val="95000"/>
              <a:buFont typeface="Wingdings" pitchFamily="2" charset="2"/>
              <a:buChar char="§"/>
              <a:defRPr/>
            </a:pPr>
            <a:r>
              <a:rPr lang="en-US" dirty="0" smtClean="0"/>
              <a:t>G-H joint most mobile  	in body.</a:t>
            </a:r>
          </a:p>
          <a:p>
            <a:pPr eaLnBrk="1" hangingPunct="1">
              <a:buNone/>
              <a:defRPr/>
            </a:pPr>
            <a:r>
              <a:rPr lang="en-US" dirty="0" smtClean="0"/>
              <a:t>            </a:t>
            </a:r>
            <a:r>
              <a:rPr lang="en-US" b="1" dirty="0" smtClean="0"/>
              <a:t>BUT</a:t>
            </a:r>
            <a:endParaRPr lang="en-US" dirty="0" smtClean="0"/>
          </a:p>
          <a:p>
            <a:pPr eaLnBrk="1" hangingPunct="1">
              <a:buClr>
                <a:srgbClr val="FF00FF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Head dislocates easily  	from </a:t>
            </a:r>
            <a:r>
              <a:rPr lang="en-US" dirty="0" err="1" smtClean="0"/>
              <a:t>glenoid</a:t>
            </a:r>
            <a:r>
              <a:rPr lang="en-US" dirty="0" smtClean="0"/>
              <a:t>. </a:t>
            </a:r>
          </a:p>
          <a:p>
            <a:pPr eaLnBrk="1" hangingPunct="1">
              <a:buNone/>
              <a:defRPr/>
            </a:pPr>
            <a:endParaRPr lang="en-US" b="1" dirty="0" smtClean="0"/>
          </a:p>
        </p:txBody>
      </p:sp>
      <p:pic>
        <p:nvPicPr>
          <p:cNvPr id="47108" name="Picture 4" descr="IMG_4106"/>
          <p:cNvPicPr>
            <a:picLocks noChangeAspect="1" noChangeArrowheads="1"/>
          </p:cNvPicPr>
          <p:nvPr/>
        </p:nvPicPr>
        <p:blipFill>
          <a:blip r:embed="rId3" cstate="print"/>
          <a:srcRect l="10417" t="11245" r="21292"/>
          <a:stretch>
            <a:fillRect/>
          </a:stretch>
        </p:blipFill>
        <p:spPr bwMode="auto">
          <a:xfrm>
            <a:off x="4419600" y="1746848"/>
            <a:ext cx="5243074" cy="511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IMG_4110"/>
          <p:cNvPicPr>
            <a:picLocks noChangeAspect="1" noChangeArrowheads="1"/>
          </p:cNvPicPr>
          <p:nvPr/>
        </p:nvPicPr>
        <p:blipFill>
          <a:blip r:embed="rId2" cstate="print"/>
          <a:srcRect l="17941" t="1543" r="5088" b="11268"/>
          <a:stretch>
            <a:fillRect/>
          </a:stretch>
        </p:blipFill>
        <p:spPr bwMode="auto">
          <a:xfrm>
            <a:off x="3430349" y="1600200"/>
            <a:ext cx="5713651" cy="485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4106"/>
          <p:cNvPicPr>
            <a:picLocks noChangeAspect="1" noChangeArrowheads="1"/>
          </p:cNvPicPr>
          <p:nvPr/>
        </p:nvPicPr>
        <p:blipFill>
          <a:blip r:embed="rId3" cstate="print"/>
          <a:srcRect l="10417" t="11245" r="21292"/>
          <a:stretch>
            <a:fillRect/>
          </a:stretch>
        </p:blipFill>
        <p:spPr bwMode="auto">
          <a:xfrm>
            <a:off x="228600" y="304800"/>
            <a:ext cx="297033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Isosceles Triangle 5"/>
          <p:cNvSpPr/>
          <p:nvPr/>
        </p:nvSpPr>
        <p:spPr bwMode="auto">
          <a:xfrm>
            <a:off x="4724400" y="5029200"/>
            <a:ext cx="533400" cy="533400"/>
          </a:xfrm>
          <a:prstGeom prst="triangle">
            <a:avLst/>
          </a:prstGeom>
          <a:solidFill>
            <a:srgbClr val="FF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Curved Right Arrow 6"/>
          <p:cNvSpPr/>
          <p:nvPr/>
        </p:nvSpPr>
        <p:spPr bwMode="auto">
          <a:xfrm rot="-2700000">
            <a:off x="2189539" y="3234439"/>
            <a:ext cx="537104" cy="2104905"/>
          </a:xfrm>
          <a:prstGeom prst="curv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BOBE BOC hemipelvis AP L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2450" y="-304800"/>
            <a:ext cx="9696450" cy="1104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CENTRAL FX DISLOC 26 yo f initial trauma film 4076905"/>
          <p:cNvPicPr>
            <a:picLocks noChangeAspect="1" noChangeArrowheads="1"/>
          </p:cNvPicPr>
          <p:nvPr/>
        </p:nvPicPr>
        <p:blipFill rotWithShape="1">
          <a:blip r:embed="rId2" cstate="print"/>
          <a:srcRect l="44375" t="31841" r="3351" b="24860"/>
          <a:stretch/>
        </p:blipFill>
        <p:spPr bwMode="auto">
          <a:xfrm>
            <a:off x="3505200" y="457199"/>
            <a:ext cx="5434119" cy="521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 VWS a AP 21m 4682512 bubbly ischium mystery.jpg"/>
          <p:cNvPicPr>
            <a:picLocks noChangeAspect="1"/>
          </p:cNvPicPr>
          <p:nvPr/>
        </p:nvPicPr>
        <p:blipFill>
          <a:blip r:embed="rId3" cstate="print"/>
          <a:srcRect l="6073" t="8889" r="2413" b="16667"/>
          <a:stretch>
            <a:fillRect/>
          </a:stretch>
        </p:blipFill>
        <p:spPr>
          <a:xfrm>
            <a:off x="228600" y="228600"/>
            <a:ext cx="2644254" cy="2362200"/>
          </a:xfrm>
          <a:prstGeom prst="rect">
            <a:avLst/>
          </a:prstGeom>
        </p:spPr>
      </p:pic>
      <p:pic>
        <p:nvPicPr>
          <p:cNvPr id="4" name="Picture 3" descr="3 VWS a AP 21m 4682512 bubbly ischium mystery.jpg"/>
          <p:cNvPicPr>
            <a:picLocks noChangeAspect="1"/>
          </p:cNvPicPr>
          <p:nvPr/>
        </p:nvPicPr>
        <p:blipFill rotWithShape="1">
          <a:blip r:embed="rId3" cstate="print"/>
          <a:srcRect l="64020" t="41882" r="2413" b="19497"/>
          <a:stretch/>
        </p:blipFill>
        <p:spPr>
          <a:xfrm>
            <a:off x="381000" y="2791089"/>
            <a:ext cx="2964888" cy="345731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ENTRAL FX DISLOC 26 yo f 2nd EMed AP Pelv"/>
          <p:cNvPicPr>
            <a:picLocks noChangeAspect="1" noChangeArrowheads="1"/>
          </p:cNvPicPr>
          <p:nvPr/>
        </p:nvPicPr>
        <p:blipFill>
          <a:blip r:embed="rId2" cstate="print"/>
          <a:srcRect t="10568" b="5845"/>
          <a:stretch>
            <a:fillRect/>
          </a:stretch>
        </p:blipFill>
        <p:spPr bwMode="auto">
          <a:xfrm>
            <a:off x="990600" y="228600"/>
            <a:ext cx="7086600" cy="621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ENTRAL FX DISLOC 26 yo f transax CT hips"/>
          <p:cNvPicPr>
            <a:picLocks noChangeAspect="1" noChangeArrowheads="1"/>
          </p:cNvPicPr>
          <p:nvPr/>
        </p:nvPicPr>
        <p:blipFill>
          <a:blip r:embed="rId2" cstate="print"/>
          <a:srcRect l="6050" t="34588" r="6218" b="10648"/>
          <a:stretch>
            <a:fillRect/>
          </a:stretch>
        </p:blipFill>
        <p:spPr bwMode="auto">
          <a:xfrm>
            <a:off x="1118937" y="1524000"/>
            <a:ext cx="779245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CT: ‘loaf of bread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Pt </a:t>
            </a:r>
            <a:r>
              <a:rPr lang="en-US" sz="3600" b="1" dirty="0" err="1" smtClean="0">
                <a:solidFill>
                  <a:srgbClr val="FFFF00"/>
                </a:solidFill>
              </a:rPr>
              <a:t>supine,feet</a:t>
            </a:r>
            <a:r>
              <a:rPr lang="en-US" sz="3600" b="1" dirty="0" smtClean="0">
                <a:solidFill>
                  <a:srgbClr val="FFFF00"/>
                </a:solidFill>
              </a:rPr>
              <a:t> towards you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body_planes.jpg"/>
          <p:cNvPicPr>
            <a:picLocks noChangeAspect="1"/>
          </p:cNvPicPr>
          <p:nvPr/>
        </p:nvPicPr>
        <p:blipFill>
          <a:blip r:embed="rId3" cstate="print"/>
          <a:srcRect l="14750" t="13039" r="39537" b="2637"/>
          <a:stretch>
            <a:fillRect/>
          </a:stretch>
        </p:blipFill>
        <p:spPr>
          <a:xfrm>
            <a:off x="304800" y="457200"/>
            <a:ext cx="1235854" cy="274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 rot="-240000">
            <a:off x="2019190" y="2852068"/>
            <a:ext cx="758582" cy="146304"/>
          </a:xfrm>
          <a:prstGeom prst="rect">
            <a:avLst/>
          </a:prstGeom>
          <a:solidFill>
            <a:srgbClr val="FA1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 rot="1860000">
            <a:off x="1481296" y="4186764"/>
            <a:ext cx="598192" cy="158577"/>
          </a:xfrm>
          <a:prstGeom prst="rect">
            <a:avLst/>
          </a:prstGeom>
          <a:solidFill>
            <a:srgbClr val="FA1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ENTRAL FX DISLOC 26 yo f coron MPR 4076905"/>
          <p:cNvPicPr>
            <a:picLocks noChangeAspect="1" noChangeArrowheads="1"/>
          </p:cNvPicPr>
          <p:nvPr/>
        </p:nvPicPr>
        <p:blipFill>
          <a:blip r:embed="rId2" cstate="print"/>
          <a:srcRect l="13109" t="24019" r="15294" b="21217"/>
          <a:stretch>
            <a:fillRect/>
          </a:stretch>
        </p:blipFill>
        <p:spPr bwMode="auto">
          <a:xfrm>
            <a:off x="2285999" y="381000"/>
            <a:ext cx="654918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body_planes.jpg"/>
          <p:cNvPicPr>
            <a:picLocks noChangeAspect="1"/>
          </p:cNvPicPr>
          <p:nvPr/>
        </p:nvPicPr>
        <p:blipFill>
          <a:blip r:embed="rId3" cstate="print"/>
          <a:srcRect l="14750" t="13039" r="39537" b="2637"/>
          <a:stretch>
            <a:fillRect/>
          </a:stretch>
        </p:blipFill>
        <p:spPr>
          <a:xfrm>
            <a:off x="228600" y="457200"/>
            <a:ext cx="1752600" cy="389021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CENTRAL FX DISLOC 26 yo f 3D oblique 4076905"/>
          <p:cNvPicPr>
            <a:picLocks noChangeAspect="1" noChangeArrowheads="1"/>
          </p:cNvPicPr>
          <p:nvPr/>
        </p:nvPicPr>
        <p:blipFill>
          <a:blip r:embed="rId2" cstate="print"/>
          <a:srcRect t="9608" r="10672" b="17669"/>
          <a:stretch>
            <a:fillRect/>
          </a:stretch>
        </p:blipFill>
        <p:spPr bwMode="auto">
          <a:xfrm>
            <a:off x="2438400" y="990600"/>
            <a:ext cx="642077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4267200" cy="990599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(Simulated) 3D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33CC"/>
                </a:solidFill>
              </a:rPr>
              <a:t>Rad-Anatomy Objectives</a:t>
            </a:r>
            <a:br>
              <a:rPr lang="en-US" dirty="0" smtClean="0">
                <a:solidFill>
                  <a:srgbClr val="FF33CC"/>
                </a:solidFill>
              </a:rPr>
            </a:br>
            <a:r>
              <a:rPr lang="en-US" sz="1800" dirty="0" smtClean="0">
                <a:solidFill>
                  <a:srgbClr val="FF33CC"/>
                </a:solidFill>
              </a:rPr>
              <a:t>The Philosophical…</a:t>
            </a:r>
            <a:endParaRPr lang="en-US" dirty="0" smtClean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991600" cy="51054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dirty="0" smtClean="0"/>
              <a:t>How does this cadaver relate to live patients</a:t>
            </a:r>
            <a:r>
              <a:rPr lang="en-US" dirty="0" smtClean="0"/>
              <a:t>?</a:t>
            </a:r>
          </a:p>
          <a:p>
            <a:pPr eaLnBrk="1" hangingPunct="1">
              <a:buClr>
                <a:srgbClr val="FFFF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dirty="0"/>
              <a:t>Can Radiology bridge (cadaver&lt;--&gt;bedside</a:t>
            </a:r>
            <a:r>
              <a:rPr lang="en-US" dirty="0" smtClean="0"/>
              <a:t>)?</a:t>
            </a:r>
            <a:endParaRPr lang="en-US" dirty="0" smtClean="0"/>
          </a:p>
          <a:p>
            <a:pPr eaLnBrk="1" hangingPunct="1">
              <a:buClr>
                <a:srgbClr val="FFFF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dirty="0" smtClean="0"/>
              <a:t>What is in this bone box?</a:t>
            </a:r>
          </a:p>
          <a:p>
            <a:pPr eaLnBrk="1" hangingPunct="1">
              <a:buClr>
                <a:srgbClr val="FFFF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dirty="0" smtClean="0"/>
              <a:t>What do Radiologists do?</a:t>
            </a:r>
          </a:p>
          <a:p>
            <a:pPr eaLnBrk="1" hangingPunct="1">
              <a:buClr>
                <a:srgbClr val="FFFF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dirty="0" smtClean="0"/>
              <a:t>How does one choose imaging studies wisely?</a:t>
            </a:r>
          </a:p>
          <a:p>
            <a:pPr eaLnBrk="1" hangingPunct="1">
              <a:buClr>
                <a:srgbClr val="FFFF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b="1" i="1" dirty="0" smtClean="0"/>
              <a:t>How </a:t>
            </a:r>
            <a:r>
              <a:rPr lang="en-US" b="1" i="1" dirty="0" smtClean="0"/>
              <a:t>can I possibly learn all this material?!</a:t>
            </a:r>
          </a:p>
          <a:p>
            <a:pPr eaLnBrk="1" hangingPunct="1">
              <a:buClr>
                <a:srgbClr val="FFFF00"/>
              </a:buClr>
              <a:buSzPct val="150000"/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Clr>
                <a:srgbClr val="FFFF00"/>
              </a:buClr>
              <a:buSzPct val="150000"/>
              <a:buFont typeface="Wingdings" pitchFamily="2" charset="2"/>
              <a:buChar char="§"/>
              <a:defRPr/>
            </a:pPr>
            <a:r>
              <a:rPr lang="en-US" dirty="0" smtClean="0"/>
              <a:t>Should I have gone to Law School….</a:t>
            </a:r>
          </a:p>
          <a:p>
            <a:pPr eaLnBrk="1" hangingPunct="1">
              <a:buClr>
                <a:srgbClr val="FFFF00"/>
              </a:buClr>
              <a:buSzPct val="150000"/>
              <a:buNone/>
              <a:defRPr/>
            </a:pPr>
            <a:endParaRPr lang="en-US" dirty="0" smtClean="0"/>
          </a:p>
          <a:p>
            <a:pPr eaLnBrk="1" hangingPunct="1">
              <a:buClr>
                <a:srgbClr val="FFFF00"/>
              </a:buClr>
              <a:buSzPct val="150000"/>
              <a:buFont typeface="Wingdings" pitchFamily="2" charset="2"/>
              <a:buChar char="§"/>
              <a:defRPr/>
            </a:pPr>
            <a:endParaRPr lang="en-US" dirty="0" smtClean="0"/>
          </a:p>
          <a:p>
            <a:pPr eaLnBrk="1" hangingPunct="1">
              <a:buClr>
                <a:srgbClr val="FFFF00"/>
              </a:buClr>
              <a:buSzPct val="150000"/>
              <a:buFont typeface="Wingdings" pitchFamily="2" charset="2"/>
              <a:buChar char="§"/>
              <a:defRPr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699354"/>
            <a:ext cx="3505200" cy="845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CENTRAL FX DISLOC 26 yo f post reduxn AP, other fxs visible"/>
          <p:cNvPicPr>
            <a:picLocks noChangeAspect="1" noChangeArrowheads="1"/>
          </p:cNvPicPr>
          <p:nvPr/>
        </p:nvPicPr>
        <p:blipFill>
          <a:blip r:embed="rId2" cstate="print"/>
          <a:srcRect t="14412" r="6639" b="7766"/>
          <a:stretch>
            <a:fillRect/>
          </a:stretch>
        </p:blipFill>
        <p:spPr bwMode="auto">
          <a:xfrm>
            <a:off x="1828800" y="457200"/>
            <a:ext cx="70548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“Bones Talk”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dirty="0" smtClean="0">
                <a:solidFill>
                  <a:srgbClr val="FFFF00"/>
                </a:solidFill>
              </a:rPr>
              <a:t>Learn to ‘Listen”</a:t>
            </a:r>
          </a:p>
        </p:txBody>
      </p:sp>
      <p:pic>
        <p:nvPicPr>
          <p:cNvPr id="56324" name="Picture 4" descr="IMG_7429"/>
          <p:cNvPicPr>
            <a:picLocks noChangeAspect="1" noChangeArrowheads="1"/>
          </p:cNvPicPr>
          <p:nvPr/>
        </p:nvPicPr>
        <p:blipFill>
          <a:blip r:embed="rId2" cstate="print"/>
          <a:srcRect l="22994" t="20680" r="33245" b="31404"/>
          <a:stretch>
            <a:fillRect/>
          </a:stretch>
        </p:blipFill>
        <p:spPr bwMode="auto">
          <a:xfrm>
            <a:off x="1143000" y="1600200"/>
            <a:ext cx="538137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152400" y="304800"/>
            <a:ext cx="3886200" cy="60198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“Bones Talk”: </a:t>
            </a:r>
          </a:p>
          <a:p>
            <a:pPr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Which rib supports the most weight?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7348" name="Picture 4" descr="BONE BOX Ribs multispecies"/>
          <p:cNvPicPr>
            <a:picLocks noChangeAspect="1" noChangeArrowheads="1"/>
          </p:cNvPicPr>
          <p:nvPr/>
        </p:nvPicPr>
        <p:blipFill>
          <a:blip r:embed="rId2" cstate="print"/>
          <a:srcRect l="5236" r="5236"/>
          <a:stretch>
            <a:fillRect/>
          </a:stretch>
        </p:blipFill>
        <p:spPr bwMode="auto">
          <a:xfrm>
            <a:off x="3962400" y="683794"/>
            <a:ext cx="4854203" cy="617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Bone responds to weight-bearing forces </a:t>
            </a:r>
          </a:p>
        </p:txBody>
      </p:sp>
      <p:pic>
        <p:nvPicPr>
          <p:cNvPr id="59396" name="Picture 4" descr="BONE BOX Ribs ostrich pork steer"/>
          <p:cNvPicPr>
            <a:picLocks noChangeAspect="1" noChangeArrowheads="1"/>
          </p:cNvPicPr>
          <p:nvPr/>
        </p:nvPicPr>
        <p:blipFill>
          <a:blip r:embed="rId2" cstate="print"/>
          <a:srcRect l="6021" r="2880"/>
          <a:stretch>
            <a:fillRect/>
          </a:stretch>
        </p:blipFill>
        <p:spPr bwMode="auto">
          <a:xfrm rot="16200000">
            <a:off x="3558540" y="1318260"/>
            <a:ext cx="469392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BONE BOX Ribs 3 human"/>
          <p:cNvPicPr>
            <a:picLocks noChangeAspect="1" noChangeArrowheads="1"/>
          </p:cNvPicPr>
          <p:nvPr/>
        </p:nvPicPr>
        <p:blipFill>
          <a:blip r:embed="rId2" cstate="print"/>
          <a:srcRect l="7883" t="9655" r="8033" b="19581"/>
          <a:stretch>
            <a:fillRect/>
          </a:stretch>
        </p:blipFill>
        <p:spPr bwMode="auto">
          <a:xfrm>
            <a:off x="3352800" y="990600"/>
            <a:ext cx="5486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304800"/>
            <a:ext cx="8305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 3 human ribs</a:t>
            </a:r>
            <a:r>
              <a:rPr lang="en-US" b="1" dirty="0" smtClean="0">
                <a:solidFill>
                  <a:srgbClr val="FFFF00"/>
                </a:solidFill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</a:rPr>
              <a:t>which would take the most force to be 	fractured?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py of MCArtACA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52600" y="533400"/>
            <a:ext cx="5715000" cy="5715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rdiacPreview.avi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85888" y="304800"/>
            <a:ext cx="5853112" cy="585311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pPr eaLnBrk="1" hangingPunct="1">
              <a:tabLst>
                <a:tab pos="8002588" algn="l"/>
              </a:tabLst>
              <a:defRPr/>
            </a:pPr>
            <a:r>
              <a:rPr lang="en-US" sz="5400" b="1" dirty="0" smtClean="0">
                <a:solidFill>
                  <a:srgbClr val="FFFF00"/>
                </a:solidFill>
              </a:rPr>
              <a:t>www.TeamRads.com</a:t>
            </a:r>
            <a:br>
              <a:rPr lang="en-US" sz="5400" b="1" dirty="0" smtClean="0">
                <a:solidFill>
                  <a:srgbClr val="FFFF00"/>
                </a:solidFill>
              </a:rPr>
            </a:br>
            <a:r>
              <a:rPr lang="en-US" sz="2800" b="1" dirty="0" smtClean="0">
                <a:solidFill>
                  <a:srgbClr val="FFFF00"/>
                </a:solidFill>
              </a:rPr>
              <a:t>ANATOMY and IMAGING SITE</a:t>
            </a:r>
          </a:p>
        </p:txBody>
      </p:sp>
      <p:pic>
        <p:nvPicPr>
          <p:cNvPr id="60420" name="Picture 7" descr="IMG_73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4444" t="7971" b="8797"/>
          <a:stretch>
            <a:fillRect/>
          </a:stretch>
        </p:blipFill>
        <p:spPr>
          <a:xfrm rot="21478658">
            <a:off x="5929313" y="1646238"/>
            <a:ext cx="2708275" cy="3514725"/>
          </a:xfrm>
          <a:noFill/>
        </p:spPr>
      </p:pic>
      <p:sp>
        <p:nvSpPr>
          <p:cNvPr id="1382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6324600" cy="4225925"/>
          </a:xfrm>
        </p:spPr>
        <p:txBody>
          <a:bodyPr/>
          <a:lstStyle/>
          <a:p>
            <a:pPr eaLnBrk="1" hangingPunct="1">
              <a:buClr>
                <a:srgbClr val="C804BA"/>
              </a:buClr>
              <a:buSzPct val="170000"/>
              <a:buFont typeface="Wingdings" pitchFamily="2" charset="2"/>
              <a:buChar char="§"/>
              <a:defRPr/>
            </a:pPr>
            <a:endParaRPr lang="en-US" sz="2800" dirty="0" smtClean="0"/>
          </a:p>
          <a:p>
            <a:pPr eaLnBrk="1" hangingPunct="1">
              <a:buClr>
                <a:srgbClr val="C804BA"/>
              </a:buClr>
              <a:buSzPct val="170000"/>
              <a:buFont typeface="Wingdings" pitchFamily="2" charset="2"/>
              <a:buChar char="§"/>
              <a:defRPr/>
            </a:pPr>
            <a:r>
              <a:rPr lang="en-US" sz="2800" b="1" dirty="0" smtClean="0"/>
              <a:t>Ideas and feedback!</a:t>
            </a:r>
          </a:p>
          <a:p>
            <a:pPr eaLnBrk="1" hangingPunct="1">
              <a:buClr>
                <a:srgbClr val="C804BA"/>
              </a:buClr>
              <a:buSzPct val="170000"/>
              <a:buFont typeface="Wingdings" pitchFamily="2" charset="2"/>
              <a:buChar char="§"/>
              <a:defRPr/>
            </a:pPr>
            <a:r>
              <a:rPr lang="en-US" sz="2800" dirty="0" err="1" smtClean="0"/>
              <a:t>FaceBook</a:t>
            </a:r>
            <a:r>
              <a:rPr lang="en-US" sz="2800" dirty="0" smtClean="0"/>
              <a:t> cases </a:t>
            </a:r>
          </a:p>
          <a:p>
            <a:pPr eaLnBrk="1" hangingPunct="1">
              <a:buClr>
                <a:srgbClr val="C804BA"/>
              </a:buClr>
              <a:buSzPct val="170000"/>
              <a:buFont typeface="Wingdings" pitchFamily="2" charset="2"/>
              <a:buChar char="§"/>
              <a:defRPr/>
            </a:pPr>
            <a:r>
              <a:rPr lang="en-US" sz="2800" dirty="0" smtClean="0"/>
              <a:t>Follow organ systems and  structures; name things; see how they relate in 3 planes</a:t>
            </a:r>
          </a:p>
          <a:p>
            <a:pPr eaLnBrk="1" hangingPunct="1">
              <a:buClr>
                <a:srgbClr val="C804BA"/>
              </a:buClr>
              <a:buSzPct val="170000"/>
              <a:buFont typeface="Wingdings" pitchFamily="2" charset="2"/>
              <a:buChar char="§"/>
              <a:defRPr/>
            </a:pPr>
            <a:r>
              <a:rPr lang="en-US" sz="2800" dirty="0" smtClean="0"/>
              <a:t>Be curious!! </a:t>
            </a:r>
          </a:p>
          <a:p>
            <a:pPr eaLnBrk="1" hangingPunct="1">
              <a:buClr>
                <a:srgbClr val="C804BA"/>
              </a:buClr>
              <a:buSzPct val="170000"/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FFF00"/>
                </a:solidFill>
              </a:rPr>
              <a:t>PS-- images ARE on exams</a:t>
            </a:r>
            <a:r>
              <a:rPr lang="en-US" sz="2800" dirty="0" smtClean="0">
                <a:solidFill>
                  <a:srgbClr val="FFFF00"/>
                </a:solidFill>
              </a:rPr>
              <a:t>…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33CC"/>
                </a:solidFill>
              </a:rPr>
              <a:t>THANK YOU!</a:t>
            </a:r>
            <a:br>
              <a:rPr lang="en-US" b="1" dirty="0" smtClean="0">
                <a:solidFill>
                  <a:srgbClr val="FF33CC"/>
                </a:solidFill>
              </a:rPr>
            </a:br>
            <a:r>
              <a:rPr lang="en-US" sz="4000" b="1" dirty="0" smtClean="0">
                <a:solidFill>
                  <a:srgbClr val="FFC000"/>
                </a:solidFill>
              </a:rPr>
              <a:t>Monday:  Dr. Tony Lin, Chest</a:t>
            </a:r>
          </a:p>
        </p:txBody>
      </p:sp>
      <p:graphicFrame>
        <p:nvGraphicFramePr>
          <p:cNvPr id="4098" name="Object 3">
            <a:hlinkClick r:id="" action="ppaction://ole?verb=0"/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8534400" y="2017713"/>
          <a:ext cx="76200" cy="7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Video Clip" r:id="rId4" imgW="4686706" imgH="4892464" progId="AVIFile">
                  <p:embed/>
                </p:oleObj>
              </mc:Choice>
              <mc:Fallback>
                <p:oleObj name="Video Clip" r:id="rId4" imgW="4686706" imgH="4892464" progId="AVIFile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017713"/>
                        <a:ext cx="76200" cy="7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0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372140" y="5318051"/>
            <a:ext cx="4572000" cy="1406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1600" dirty="0" smtClean="0"/>
              <a:t>COMMENTS, SUGGESTIONS, WELCOME: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dmagid@jhmi.edu</a:t>
            </a:r>
          </a:p>
        </p:txBody>
      </p:sp>
      <p:pic>
        <p:nvPicPr>
          <p:cNvPr id="4101" name="Picture 5" descr="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1228" y="1516025"/>
            <a:ext cx="3771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r="11251" b="5445"/>
          <a:stretch/>
        </p:blipFill>
        <p:spPr>
          <a:xfrm>
            <a:off x="457199" y="1516025"/>
            <a:ext cx="4152929" cy="3685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80010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dirty="0" smtClean="0">
                <a:solidFill>
                  <a:srgbClr val="FA1AEA"/>
                </a:solidFill>
              </a:rPr>
              <a:t>We’ll be back!!!</a:t>
            </a:r>
            <a:r>
              <a:rPr lang="en-US" sz="8000" dirty="0" smtClean="0">
                <a:solidFill>
                  <a:srgbClr val="C804BA"/>
                </a:solidFill>
              </a:rPr>
              <a:t/>
            </a:r>
            <a:br>
              <a:rPr lang="en-US" sz="8000" dirty="0" smtClean="0">
                <a:solidFill>
                  <a:srgbClr val="C804BA"/>
                </a:solidFill>
              </a:rPr>
            </a:br>
            <a:r>
              <a:rPr lang="en-US" sz="4000" dirty="0" smtClean="0">
                <a:solidFill>
                  <a:srgbClr val="FA1AEA"/>
                </a:solidFill>
              </a:rPr>
              <a:t>See you next time 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799" y="3124200"/>
            <a:ext cx="7915777" cy="3505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FF00"/>
                </a:solidFill>
              </a:rPr>
              <a:t>Donna </a:t>
            </a:r>
            <a:r>
              <a:rPr lang="en-US" sz="4000" b="1" dirty="0" err="1" smtClean="0">
                <a:solidFill>
                  <a:srgbClr val="FFFF00"/>
                </a:solidFill>
              </a:rPr>
              <a:t>Magid</a:t>
            </a:r>
            <a:r>
              <a:rPr lang="en-US" sz="4000" b="1" dirty="0" smtClean="0">
                <a:solidFill>
                  <a:srgbClr val="FFFF00"/>
                </a:solidFill>
              </a:rPr>
              <a:t> MD </a:t>
            </a:r>
            <a:r>
              <a:rPr lang="en-US" sz="4000" b="1" dirty="0" err="1" smtClean="0">
                <a:solidFill>
                  <a:srgbClr val="FFFF00"/>
                </a:solidFill>
              </a:rPr>
              <a:t>M.Ed</a:t>
            </a:r>
            <a:endParaRPr lang="en-US" sz="4000" b="1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b="1" dirty="0" smtClean="0"/>
          </a:p>
          <a:p>
            <a:pPr eaLnBrk="1" hangingPunct="1">
              <a:defRPr/>
            </a:pPr>
            <a:r>
              <a:rPr lang="en-US" sz="4400" dirty="0" smtClean="0">
                <a:solidFill>
                  <a:srgbClr val="99CC00"/>
                </a:solidFill>
                <a:latin typeface="Arial Black" pitchFamily="34" charset="0"/>
              </a:rPr>
              <a:t>www.TeamRads.com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5" name="Picture 4" descr="Sun carto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3800" y="685800"/>
            <a:ext cx="1057777" cy="105777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33CC"/>
                </a:solidFill>
              </a:rPr>
              <a:t>OBJECTIVES</a:t>
            </a:r>
            <a:br>
              <a:rPr lang="en-US" b="1" dirty="0" smtClean="0">
                <a:solidFill>
                  <a:srgbClr val="FF33CC"/>
                </a:solidFill>
              </a:rPr>
            </a:br>
            <a:r>
              <a:rPr lang="en-US" sz="1800" b="1" dirty="0" smtClean="0">
                <a:solidFill>
                  <a:srgbClr val="FF33CC"/>
                </a:solidFill>
              </a:rPr>
              <a:t>The Concrete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19" y="1447800"/>
            <a:ext cx="8686800" cy="58674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Pct val="155000"/>
              <a:buFont typeface="Wingdings" pitchFamily="2" charset="2"/>
              <a:buChar char="§"/>
              <a:defRPr/>
            </a:pPr>
            <a:r>
              <a:rPr lang="en-US" dirty="0" smtClean="0"/>
              <a:t>How are images created and captured</a:t>
            </a:r>
          </a:p>
          <a:p>
            <a:pPr eaLnBrk="1" hangingPunct="1">
              <a:buClr>
                <a:srgbClr val="FFFF00"/>
              </a:buClr>
              <a:buSzPct val="155000"/>
              <a:buFont typeface="Wingdings" pitchFamily="2" charset="2"/>
              <a:buChar char="§"/>
              <a:defRPr/>
            </a:pPr>
            <a:r>
              <a:rPr lang="en-US" dirty="0" smtClean="0"/>
              <a:t>What are </a:t>
            </a:r>
            <a:r>
              <a:rPr lang="en-US" b="1" dirty="0" smtClean="0">
                <a:solidFill>
                  <a:srgbClr val="FFFF00"/>
                </a:solidFill>
              </a:rPr>
              <a:t>cost/benefit</a:t>
            </a:r>
            <a:r>
              <a:rPr lang="en-US" dirty="0" smtClean="0"/>
              <a:t> aspects to consider</a:t>
            </a:r>
          </a:p>
          <a:p>
            <a:pPr eaLnBrk="1" hangingPunct="1">
              <a:buClr>
                <a:srgbClr val="FFFF00"/>
              </a:buClr>
              <a:buSzPct val="155000"/>
              <a:buFont typeface="Wingdings" pitchFamily="2" charset="2"/>
              <a:buNone/>
              <a:defRPr/>
            </a:pPr>
            <a:r>
              <a:rPr lang="en-US" dirty="0" smtClean="0"/>
              <a:t>       “Cost” = risk, efficacy, discomfort….$$</a:t>
            </a:r>
          </a:p>
          <a:p>
            <a:pPr eaLnBrk="1" hangingPunct="1">
              <a:buClr>
                <a:srgbClr val="FFFF00"/>
              </a:buClr>
              <a:buSzPct val="155000"/>
              <a:buFont typeface="Wingdings" pitchFamily="2" charset="2"/>
              <a:buChar char="§"/>
              <a:defRPr/>
            </a:pPr>
            <a:r>
              <a:rPr lang="en-US" dirty="0" smtClean="0"/>
              <a:t>What do </a:t>
            </a:r>
            <a:r>
              <a:rPr lang="en-US" b="1" dirty="0" smtClean="0">
                <a:solidFill>
                  <a:srgbClr val="FFFF00"/>
                </a:solidFill>
              </a:rPr>
              <a:t>non-Radiologists</a:t>
            </a:r>
            <a:r>
              <a:rPr lang="en-US" dirty="0" smtClean="0"/>
              <a:t> need to know</a:t>
            </a:r>
          </a:p>
          <a:p>
            <a:pPr eaLnBrk="1" hangingPunct="1">
              <a:buClr>
                <a:srgbClr val="FFFF00"/>
              </a:buClr>
              <a:buSzPct val="155000"/>
              <a:buFont typeface="Wingdings" pitchFamily="2" charset="2"/>
              <a:buChar char="§"/>
              <a:defRPr/>
            </a:pPr>
            <a:r>
              <a:rPr lang="en-US" dirty="0" smtClean="0"/>
              <a:t>How does one </a:t>
            </a:r>
            <a:r>
              <a:rPr lang="en-US" b="1" dirty="0" smtClean="0">
                <a:solidFill>
                  <a:srgbClr val="FFFF00"/>
                </a:solidFill>
              </a:rPr>
              <a:t>consult</a:t>
            </a:r>
            <a:r>
              <a:rPr lang="en-US" dirty="0" smtClean="0"/>
              <a:t> with a Radiologist</a:t>
            </a:r>
          </a:p>
          <a:p>
            <a:pPr eaLnBrk="1" hangingPunct="1">
              <a:buClr>
                <a:srgbClr val="FFFF00"/>
              </a:buClr>
              <a:buSzPct val="155000"/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FFFF00"/>
                </a:solidFill>
              </a:rPr>
              <a:t>SOM Survival skills</a:t>
            </a:r>
            <a:r>
              <a:rPr lang="en-US" dirty="0" smtClean="0"/>
              <a:t>:  </a:t>
            </a:r>
            <a:r>
              <a:rPr lang="en-US" sz="2800" dirty="0" smtClean="0"/>
              <a:t>advisors and mentors</a:t>
            </a:r>
          </a:p>
          <a:p>
            <a:pPr eaLnBrk="1" hangingPunct="1">
              <a:buClr>
                <a:srgbClr val="FFFF00"/>
              </a:buClr>
              <a:buSzPct val="155000"/>
              <a:buFont typeface="Wingdings" pitchFamily="2" charset="2"/>
              <a:buNone/>
              <a:defRPr/>
            </a:pPr>
            <a:r>
              <a:rPr lang="en-US" sz="2800" dirty="0" smtClean="0"/>
              <a:t>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/>
              </a:rPr>
              <a:t>STRAIGHT </a:t>
            </a:r>
            <a:r>
              <a:rPr lang="en-US" sz="4800" b="1" dirty="0" smtClean="0">
                <a:solidFill>
                  <a:schemeClr val="tx1"/>
                </a:solidFill>
                <a:effectLst/>
              </a:rPr>
              <a:t>OUTTA</a:t>
            </a:r>
            <a:r>
              <a:rPr lang="en-US" b="1" dirty="0" smtClean="0">
                <a:solidFill>
                  <a:srgbClr val="FFFF00"/>
                </a:solidFill>
                <a:effectLst/>
              </a:rPr>
              <a:t> HOPKINS</a:t>
            </a:r>
            <a:endParaRPr lang="en-US" b="1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8216" b="15727"/>
          <a:stretch/>
        </p:blipFill>
        <p:spPr>
          <a:xfrm>
            <a:off x="1447800" y="1143000"/>
            <a:ext cx="6600141" cy="5203031"/>
          </a:xfrm>
        </p:spPr>
      </p:pic>
    </p:spTree>
    <p:extLst>
      <p:ext uri="{BB962C8B-B14F-4D97-AF65-F5344CB8AC3E}">
        <p14:creationId xmlns:p14="http://schemas.microsoft.com/office/powerpoint/2010/main" val="19624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TeamRads.com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Resource across the four years: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Introduction to Imaging, </a:t>
            </a:r>
            <a:r>
              <a:rPr lang="en-US" b="1" i="1" dirty="0" smtClean="0"/>
              <a:t>PRECEDEs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Normals</a:t>
            </a:r>
            <a:r>
              <a:rPr lang="en-US" dirty="0" smtClean="0"/>
              <a:t> and intro </a:t>
            </a:r>
            <a:r>
              <a:rPr lang="en-US" dirty="0" err="1" smtClean="0"/>
              <a:t>Abnormals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Common studies and entities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Transition to Wards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sz="3600" b="1" dirty="0" smtClean="0">
                <a:solidFill>
                  <a:srgbClr val="FFFF00"/>
                </a:solidFill>
              </a:rPr>
              <a:t>ACR AC   aur.org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400" b="1" dirty="0" smtClean="0"/>
              <a:t>American College of Radiology </a:t>
            </a:r>
            <a:r>
              <a:rPr lang="en-US" sz="2400" b="1" dirty="0" err="1" smtClean="0"/>
              <a:t>Approriateness</a:t>
            </a:r>
            <a:r>
              <a:rPr lang="en-US" sz="2400" b="1" dirty="0" smtClean="0"/>
              <a:t> Criteria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‘What to REQUEST, when’.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35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b="1" dirty="0" smtClean="0">
                <a:solidFill>
                  <a:srgbClr val="FFFF00"/>
                </a:solidFill>
              </a:rPr>
              <a:t>WHAT IS THIS?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4000" b="1" dirty="0" smtClean="0">
                <a:solidFill>
                  <a:srgbClr val="FFFF00"/>
                </a:solidFill>
              </a:rPr>
              <a:t>WHY SHOULD I CARE?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5064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Integrating Gross Anatomy with reality</a:t>
            </a:r>
          </a:p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Integrating (Pre-clinical </a:t>
            </a:r>
            <a:r>
              <a:rPr lang="en-US" dirty="0" smtClean="0">
                <a:sym typeface="Wingdings" panose="05000000000000000000" pitchFamily="2" charset="2"/>
              </a:rPr>
              <a:t></a:t>
            </a:r>
            <a:r>
              <a:rPr lang="en-US" dirty="0" smtClean="0"/>
              <a:t> Clinical)</a:t>
            </a:r>
          </a:p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“Talk the Talk”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        </a:t>
            </a:r>
            <a:r>
              <a:rPr lang="en-US" sz="2800" dirty="0" smtClean="0"/>
              <a:t>Laying down neural synapses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         Vocabulary, concepts  (repeat, spiral) </a:t>
            </a:r>
          </a:p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b="1" dirty="0" smtClean="0"/>
              <a:t>“Walk the Walk”</a:t>
            </a:r>
          </a:p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  <a:r>
              <a:rPr lang="en-US" sz="2800" dirty="0" smtClean="0"/>
              <a:t>Learning 2D ways to see 3D world</a:t>
            </a:r>
          </a:p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sz="2800" dirty="0" smtClean="0"/>
              <a:t>           Learning how clinicians think</a:t>
            </a:r>
          </a:p>
          <a:p>
            <a:pPr eaLnBrk="1" hangingPunct="1">
              <a:lnSpc>
                <a:spcPct val="90000"/>
              </a:lnSpc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sz="2800" dirty="0" smtClean="0"/>
              <a:t>           Building Mind Palaces off-line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pic>
        <p:nvPicPr>
          <p:cNvPr id="4" name="Picture 3" descr="Copy of Sherlock.jpg"/>
          <p:cNvPicPr>
            <a:picLocks noChangeAspect="1"/>
          </p:cNvPicPr>
          <p:nvPr/>
        </p:nvPicPr>
        <p:blipFill>
          <a:blip r:embed="rId3" cstate="print"/>
          <a:srcRect l="18947" r="36842" b="4673"/>
          <a:stretch>
            <a:fillRect/>
          </a:stretch>
        </p:blipFill>
        <p:spPr>
          <a:xfrm>
            <a:off x="7315200" y="4114800"/>
            <a:ext cx="16002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01789"/>
            <a:ext cx="2286000" cy="55132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FF00"/>
                </a:solidFill>
              </a:rPr>
              <a:t>GOAL: Intelligent Consultation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3200" b="1" dirty="0" smtClean="0">
                <a:solidFill>
                  <a:srgbClr val="FFFF00"/>
                </a:solidFill>
              </a:rPr>
              <a:t>= ”High Value”  PATIENT CARE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229600" cy="4530725"/>
          </a:xfrm>
        </p:spPr>
        <p:txBody>
          <a:bodyPr/>
          <a:lstStyle/>
          <a:p>
            <a:pPr eaLnBrk="1" hangingPunct="1"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strike="sngStrike" dirty="0" smtClean="0"/>
              <a:t>Students as ‘embryonic Radiologists</a:t>
            </a:r>
            <a:r>
              <a:rPr lang="en-US" dirty="0" smtClean="0"/>
              <a:t>’ (not).</a:t>
            </a:r>
          </a:p>
          <a:p>
            <a:pPr eaLnBrk="1" hangingPunct="1">
              <a:buClr>
                <a:srgbClr val="C804BA"/>
              </a:buClr>
              <a:buFont typeface="Wingdings" pitchFamily="2" charset="2"/>
              <a:buChar char="§"/>
              <a:defRPr/>
            </a:pPr>
            <a:r>
              <a:rPr lang="en-US" dirty="0" smtClean="0"/>
              <a:t>All students *must* learn:</a:t>
            </a:r>
          </a:p>
          <a:p>
            <a:pPr eaLnBrk="1" hangingPunct="1"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*How not to kill a </a:t>
            </a:r>
            <a:r>
              <a:rPr lang="en-US" dirty="0" smtClean="0"/>
              <a:t>patient        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i="1" dirty="0" smtClean="0">
                <a:solidFill>
                  <a:srgbClr val="CCFFCC"/>
                </a:solidFill>
              </a:rPr>
              <a:t>“Order”</a:t>
            </a:r>
            <a:endParaRPr lang="en-US" b="1" i="1" dirty="0" smtClean="0">
              <a:solidFill>
                <a:srgbClr val="CCFFCC"/>
              </a:solidFill>
            </a:endParaRPr>
          </a:p>
          <a:p>
            <a:pPr eaLnBrk="1" hangingPunct="1">
              <a:buClr>
                <a:srgbClr val="C804BA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*What to ‘request’ (or avoid!) when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*How to consult with Imaging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   </a:t>
            </a:r>
            <a:r>
              <a:rPr lang="en-US" sz="2800" dirty="0" smtClean="0"/>
              <a:t>What tests answer which questions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              Absolute and relative contraindications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         Dose, risk variables  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705600" y="2971800"/>
            <a:ext cx="13716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7010400" y="2895600"/>
            <a:ext cx="7620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30950</TotalTime>
  <Words>1298</Words>
  <Application>Microsoft Office PowerPoint</Application>
  <PresentationFormat>On-screen Show (4:3)</PresentationFormat>
  <Paragraphs>247</Paragraphs>
  <Slides>60</Slides>
  <Notes>22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Arial Black</vt:lpstr>
      <vt:lpstr>Trebuchet MS</vt:lpstr>
      <vt:lpstr>Wingdings</vt:lpstr>
      <vt:lpstr>Beam</vt:lpstr>
      <vt:lpstr>Video Clip</vt:lpstr>
      <vt:lpstr>“</vt:lpstr>
      <vt:lpstr>Radiology-Gross Anatomy Correlations</vt:lpstr>
      <vt:lpstr>IMAGING IS UBIQUITOUS</vt:lpstr>
      <vt:lpstr>NON-INTERPRETIVE SKILLS</vt:lpstr>
      <vt:lpstr>Rad-Anatomy Objectives The Philosophical…</vt:lpstr>
      <vt:lpstr>OBJECTIVES The Concrete</vt:lpstr>
      <vt:lpstr>TeamRads.com</vt:lpstr>
      <vt:lpstr> WHAT IS THIS? WHY SHOULD I CARE? </vt:lpstr>
      <vt:lpstr>GOAL: Intelligent Consultation = ”High Value”  PATIENT CARE</vt:lpstr>
      <vt:lpstr>IMAGING:  NOT JUST “X-RAYS”</vt:lpstr>
      <vt:lpstr>PowerPoint Presentation</vt:lpstr>
      <vt:lpstr>PowerPoint Presentation</vt:lpstr>
      <vt:lpstr>What Properties Determine Shades of Grey?</vt:lpstr>
      <vt:lpstr>PowerPoint Presentation</vt:lpstr>
      <vt:lpstr>PowerPoint Presentation</vt:lpstr>
      <vt:lpstr>Radiology Has The Best Toys!</vt:lpstr>
      <vt:lpstr>MODALITIES  (increasingly complex menu- hence ACR AC)</vt:lpstr>
      <vt:lpstr>ANSWERING QUESTIONS (Anticipate Thanksgiving!)</vt:lpstr>
      <vt:lpstr>ANSWERS, IN BRIEF:</vt:lpstr>
      <vt:lpstr>SELF-REFERRED CT</vt:lpstr>
      <vt:lpstr>RSNA 2014: FDA Warns Against “Keepsake” US  “BUT TomKat DID IT!   Suri seems fine…”</vt:lpstr>
      <vt:lpstr>         Meet          Mr. Whole Wheat</vt:lpstr>
      <vt:lpstr>“One View Is No View”</vt:lpstr>
      <vt:lpstr>Innards: Surgery, Autopsy, or…. IMAGING</vt:lpstr>
      <vt:lpstr>“I was minding my own business when some Dude….” ‘Chief Complaint: New-onset stabbing chest pain’</vt:lpstr>
      <vt:lpstr>PowerPoint Presentation</vt:lpstr>
      <vt:lpstr>PowerPoint Presentation</vt:lpstr>
      <vt:lpstr>PowerPoint Presentation</vt:lpstr>
      <vt:lpstr>Old Images Patient Baseline</vt:lpstr>
      <vt:lpstr>PowerPoint Presentation</vt:lpstr>
      <vt:lpstr>CT: “Slices patient like loaf of bread”</vt:lpstr>
      <vt:lpstr>Expect The Unexpected</vt:lpstr>
      <vt:lpstr>COMPUTERIZED DATA can be manipulated, reformatted into 2D and (simulated) 3D images </vt:lpstr>
      <vt:lpstr>BACK TO REALITY…</vt:lpstr>
      <vt:lpstr>PowerPoint Presentation</vt:lpstr>
      <vt:lpstr>PowerPoint Presentation</vt:lpstr>
      <vt:lpstr>Ball and Socket Joint eg, Hip: Femoral head in Acetabulum</vt:lpstr>
      <vt:lpstr>Ball and Socket Joint Hip= Spherical Femoral head rolling in round Acetabulum</vt:lpstr>
      <vt:lpstr>ANATOMY IS DESTINY  Why do glenohumeral (‘shoulder’) joints dislocate often, but hips rarely?   BOTH are ball-and-socket joints but glenoid socket very shallow </vt:lpstr>
      <vt:lpstr>PowerPoint Presentation</vt:lpstr>
      <vt:lpstr>GLENO HUMERAL JOINT</vt:lpstr>
      <vt:lpstr>Good News Bad News:</vt:lpstr>
      <vt:lpstr>PowerPoint Presentation</vt:lpstr>
      <vt:lpstr>PowerPoint Presentation</vt:lpstr>
      <vt:lpstr>PowerPoint Presentation</vt:lpstr>
      <vt:lpstr>PowerPoint Presentation</vt:lpstr>
      <vt:lpstr>CT: ‘loaf of bread Pt supine,feet towards you</vt:lpstr>
      <vt:lpstr>PowerPoint Presentation</vt:lpstr>
      <vt:lpstr>(Simulated) 3D</vt:lpstr>
      <vt:lpstr>PowerPoint Presentation</vt:lpstr>
      <vt:lpstr>“Bones Talk” Learn to ‘Listen”</vt:lpstr>
      <vt:lpstr>PowerPoint Presentation</vt:lpstr>
      <vt:lpstr>Bone responds to weight-bearing forces </vt:lpstr>
      <vt:lpstr>PowerPoint Presentation</vt:lpstr>
      <vt:lpstr>PowerPoint Presentation</vt:lpstr>
      <vt:lpstr>PowerPoint Presentation</vt:lpstr>
      <vt:lpstr>www.TeamRads.com ANATOMY and IMAGING SITE</vt:lpstr>
      <vt:lpstr>THANK YOU! Monday:  Dr. Tony Lin, Chest</vt:lpstr>
      <vt:lpstr>We’ll be back!!! See you next time </vt:lpstr>
      <vt:lpstr>STRAIGHT OUTTA HOPKINS</vt:lpstr>
    </vt:vector>
  </TitlesOfParts>
  <Company>johns hopkins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CURRICULUM</dc:title>
  <dc:creator>radpub</dc:creator>
  <cp:lastModifiedBy>PubRadUser</cp:lastModifiedBy>
  <cp:revision>119</cp:revision>
  <dcterms:created xsi:type="dcterms:W3CDTF">2006-10-21T16:13:43Z</dcterms:created>
  <dcterms:modified xsi:type="dcterms:W3CDTF">2019-08-16T12:59:44Z</dcterms:modified>
</cp:coreProperties>
</file>