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53"/>
  </p:notesMasterIdLst>
  <p:sldIdLst>
    <p:sldId id="256" r:id="rId2"/>
    <p:sldId id="274" r:id="rId3"/>
    <p:sldId id="352" r:id="rId4"/>
    <p:sldId id="284" r:id="rId5"/>
    <p:sldId id="349" r:id="rId6"/>
    <p:sldId id="313" r:id="rId7"/>
    <p:sldId id="350" r:id="rId8"/>
    <p:sldId id="273" r:id="rId9"/>
    <p:sldId id="298" r:id="rId10"/>
    <p:sldId id="290" r:id="rId11"/>
    <p:sldId id="270" r:id="rId12"/>
    <p:sldId id="283" r:id="rId13"/>
    <p:sldId id="275" r:id="rId14"/>
    <p:sldId id="285" r:id="rId15"/>
    <p:sldId id="260" r:id="rId16"/>
    <p:sldId id="261" r:id="rId17"/>
    <p:sldId id="305" r:id="rId18"/>
    <p:sldId id="262" r:id="rId19"/>
    <p:sldId id="272" r:id="rId20"/>
    <p:sldId id="291" r:id="rId21"/>
    <p:sldId id="306" r:id="rId22"/>
    <p:sldId id="312" r:id="rId23"/>
    <p:sldId id="286" r:id="rId24"/>
    <p:sldId id="258" r:id="rId25"/>
    <p:sldId id="263" r:id="rId26"/>
    <p:sldId id="300" r:id="rId27"/>
    <p:sldId id="295" r:id="rId28"/>
    <p:sldId id="297" r:id="rId29"/>
    <p:sldId id="296" r:id="rId30"/>
    <p:sldId id="257" r:id="rId31"/>
    <p:sldId id="315" r:id="rId32"/>
    <p:sldId id="307" r:id="rId33"/>
    <p:sldId id="292" r:id="rId34"/>
    <p:sldId id="299" r:id="rId35"/>
    <p:sldId id="264" r:id="rId36"/>
    <p:sldId id="265" r:id="rId37"/>
    <p:sldId id="266" r:id="rId38"/>
    <p:sldId id="309" r:id="rId39"/>
    <p:sldId id="293" r:id="rId40"/>
    <p:sldId id="268" r:id="rId41"/>
    <p:sldId id="269" r:id="rId42"/>
    <p:sldId id="278" r:id="rId43"/>
    <p:sldId id="281" r:id="rId44"/>
    <p:sldId id="282" r:id="rId45"/>
    <p:sldId id="287" r:id="rId46"/>
    <p:sldId id="288" r:id="rId47"/>
    <p:sldId id="351" r:id="rId48"/>
    <p:sldId id="301" r:id="rId49"/>
    <p:sldId id="302" r:id="rId50"/>
    <p:sldId id="310" r:id="rId51"/>
    <p:sldId id="311" r:id="rId5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6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FF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138" d="100"/>
          <a:sy n="138" d="100"/>
        </p:scale>
        <p:origin x="126" y="2472"/>
      </p:cViewPr>
      <p:guideLst>
        <p:guide orient="horz" pos="2160"/>
        <p:guide pos="26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ED7D33-F8E8-42EC-BECC-B74FB20B4254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818533-B5BE-4212-8D43-9B18FE014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635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Encase in concrete, precious </a:t>
            </a:r>
            <a:r>
              <a:rPr lang="en-US" dirty="0" err="1"/>
              <a:t>tx</a:t>
            </a:r>
            <a:r>
              <a:rPr lang="en-US" dirty="0"/>
              <a:t> --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18533-B5BE-4212-8D43-9B18FE01441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170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Skip this animation 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18533-B5BE-4212-8D43-9B18FE01441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4179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Only 7 but together  longer than human body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818533-B5BE-4212-8D43-9B18FE01441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258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2286000"/>
            <a:ext cx="6248400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09800" y="3886200"/>
            <a:ext cx="6248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209800" y="6248400"/>
            <a:ext cx="1524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733800" y="6248400"/>
            <a:ext cx="3124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6002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C6FD868-40E4-4A48-8249-114A3D9829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632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A003E2-22F9-9843-BED9-2A0326A091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98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10400" y="152400"/>
            <a:ext cx="1752600" cy="594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52600" y="152400"/>
            <a:ext cx="5105400" cy="594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54977-6132-A642-8E73-988D2F3329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3367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752600" y="152400"/>
            <a:ext cx="7010400" cy="5943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7BA3D9-2820-5445-BE9D-C7D9D513E6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7198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C3883423-DAA2-447D-BF9D-90B7A5DDC4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810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67551-A45D-994D-8B35-D47C87CE7C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94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39A872-1AF8-6141-9438-4268886258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702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52600" y="1447800"/>
            <a:ext cx="3429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0" y="1447800"/>
            <a:ext cx="3429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407A28-8245-604E-9BC2-9BD55E8055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070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F0AE5D-9D7E-A548-9893-12181BC8BE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145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5DAAD2-AA24-6849-8205-16DF977B09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802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4039AE-B3D2-8F42-AA7F-31CD8D4321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417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AA33E7-F6CC-DF43-B33B-9602A134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755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189D3A-6C31-5746-B6E7-9456765A8A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771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52600" y="152400"/>
            <a:ext cx="7010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52600" y="1447800"/>
            <a:ext cx="70104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752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10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cs typeface="+mn-cs"/>
              </a:defRPr>
            </a:lvl1pPr>
          </a:lstStyle>
          <a:p>
            <a:pPr>
              <a:defRPr/>
            </a:pPr>
            <a:fld id="{524E426B-7682-0449-AF2B-4622BD0F72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65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6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imes New Roman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imes New Roman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imes New Roman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imes New Roman" pitchFamily="18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microsoft.com/office/2007/relationships/media" Target="../media/media5.mp4"/><Relationship Id="rId7" Type="http://schemas.openxmlformats.org/officeDocument/2006/relationships/image" Target="../media/image58.jpeg"/><Relationship Id="rId2" Type="http://schemas.openxmlformats.org/officeDocument/2006/relationships/video" Target="file://localhost/Users/SpecialK/Desktop/Spinal%20Anatomy%202009%20Update/CompressionFx.mpg" TargetMode="External"/><Relationship Id="rId1" Type="http://schemas.microsoft.com/office/2007/relationships/media" Target="file://localhost/Users/SpecialK/Desktop/Spinal%20Anatomy%202009%20Update/CompressionFx.mpg" TargetMode="External"/><Relationship Id="rId6" Type="http://schemas.openxmlformats.org/officeDocument/2006/relationships/image" Target="../media/image57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mp4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media" Target="../media/media6.mp4"/><Relationship Id="rId7" Type="http://schemas.openxmlformats.org/officeDocument/2006/relationships/image" Target="../media/image61.png"/><Relationship Id="rId2" Type="http://schemas.openxmlformats.org/officeDocument/2006/relationships/video" Target="file://localhost/Users/SpecialK/Desktop/Spinal%20Anatomy%202009%20Update/Thoracic%20fusion.mpg" TargetMode="External"/><Relationship Id="rId1" Type="http://schemas.microsoft.com/office/2007/relationships/media" Target="file://localhost/Users/SpecialK/Desktop/Spinal%20Anatomy%202009%20Update/Thoracic%20fusion.mpg" TargetMode="External"/><Relationship Id="rId6" Type="http://schemas.openxmlformats.org/officeDocument/2006/relationships/image" Target="../media/image60.png"/><Relationship Id="rId5" Type="http://schemas.openxmlformats.org/officeDocument/2006/relationships/slideLayout" Target="../slideLayouts/slideLayout12.xml"/><Relationship Id="rId4" Type="http://schemas.openxmlformats.org/officeDocument/2006/relationships/video" Target="../media/media6.mp4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media" Target="../media/media7.mp4"/><Relationship Id="rId7" Type="http://schemas.openxmlformats.org/officeDocument/2006/relationships/image" Target="../media/image64.png"/><Relationship Id="rId2" Type="http://schemas.openxmlformats.org/officeDocument/2006/relationships/video" Target="file://localhost/Users/SpecialK/Desktop/Spinal%20Anatomy%202009%20Update/Cervical%20fusion.mpg" TargetMode="External"/><Relationship Id="rId1" Type="http://schemas.microsoft.com/office/2007/relationships/media" Target="file://localhost/Users/SpecialK/Desktop/Spinal%20Anatomy%202009%20Update/Cervical%20fusion.mpg" TargetMode="External"/><Relationship Id="rId6" Type="http://schemas.openxmlformats.org/officeDocument/2006/relationships/image" Target="../media/image63.png"/><Relationship Id="rId5" Type="http://schemas.openxmlformats.org/officeDocument/2006/relationships/slideLayout" Target="../slideLayouts/slideLayout12.xml"/><Relationship Id="rId4" Type="http://schemas.openxmlformats.org/officeDocument/2006/relationships/video" Target="../media/media7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7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media" Target="../media/media9.mp4"/><Relationship Id="rId7" Type="http://schemas.openxmlformats.org/officeDocument/2006/relationships/image" Target="../media/image81.png"/><Relationship Id="rId2" Type="http://schemas.openxmlformats.org/officeDocument/2006/relationships/video" Target="file://localhost/Users/SpecialK/Desktop/Spinal%20Anatomy%202009%20Update/Retrolisthesis.mpg" TargetMode="External"/><Relationship Id="rId1" Type="http://schemas.microsoft.com/office/2007/relationships/media" Target="file://localhost/Users/SpecialK/Desktop/Spinal%20Anatomy%202009%20Update/Retrolisthesis.mpg" TargetMode="External"/><Relationship Id="rId6" Type="http://schemas.openxmlformats.org/officeDocument/2006/relationships/image" Target="../media/image80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9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8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OV"/><Relationship Id="rId1" Type="http://schemas.microsoft.com/office/2007/relationships/media" Target="../media/media11.MOV"/><Relationship Id="rId6" Type="http://schemas.openxmlformats.org/officeDocument/2006/relationships/image" Target="../media/image95.png"/><Relationship Id="rId5" Type="http://schemas.openxmlformats.org/officeDocument/2006/relationships/image" Target="../media/image94.jpeg"/><Relationship Id="rId4" Type="http://schemas.openxmlformats.org/officeDocument/2006/relationships/hyperlink" Target="mailto:dmagid@jhmi.edu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jpeg"/><Relationship Id="rId2" Type="http://schemas.openxmlformats.org/officeDocument/2006/relationships/video" Target="file://localhost/Users/SpecialK/Desktop/Spinal%20Anatomy%202009%20Update/Axial%20spine%20MRI.mpg" TargetMode="External"/><Relationship Id="rId1" Type="http://schemas.microsoft.com/office/2007/relationships/media" Target="file://localhost/Users/SpecialK/Desktop/Spinal%20Anatomy%202009%20Update/Axial%20spine%20MRI.mpg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28799" y="495806"/>
            <a:ext cx="6972299" cy="2171194"/>
          </a:xfrm>
        </p:spPr>
        <p:txBody>
          <a:bodyPr/>
          <a:lstStyle/>
          <a:p>
            <a:r>
              <a:rPr lang="en-US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BACK TO BASICS:</a:t>
            </a:r>
            <a:br>
              <a:rPr lang="en-US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Basic Back</a:t>
            </a:r>
          </a:p>
        </p:txBody>
      </p:sp>
      <p:sp>
        <p:nvSpPr>
          <p:cNvPr id="14338" name="Rectangle 5"/>
          <p:cNvSpPr>
            <a:spLocks noChangeArrowheads="1"/>
          </p:cNvSpPr>
          <p:nvPr/>
        </p:nvSpPr>
        <p:spPr bwMode="auto">
          <a:xfrm>
            <a:off x="2057400" y="3124200"/>
            <a:ext cx="6248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</a:pPr>
            <a:endParaRPr lang="en-US" sz="3200" dirty="0"/>
          </a:p>
        </p:txBody>
      </p:sp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1371600" y="2518082"/>
            <a:ext cx="7238999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Donna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Magid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MD,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M.Ed</a:t>
            </a:r>
            <a:endParaRPr 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Professor, Radiology,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Orthopaedic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Surgery and Functional Anatomy and Evolution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Director, Horizontal Strand in Diagnostic Imaging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WebMD Health Hero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Medscape Mentor of the Year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8EBCF4-A035-4B4F-A71B-8B864900D7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12963" r="42221" b="30741"/>
          <a:stretch/>
        </p:blipFill>
        <p:spPr>
          <a:xfrm rot="5400000">
            <a:off x="6892986" y="4383276"/>
            <a:ext cx="2171191" cy="178664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1066800" y="32479"/>
            <a:ext cx="7010400" cy="990600"/>
          </a:xfrm>
        </p:spPr>
        <p:txBody>
          <a:bodyPr/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Cervical vertebral body</a:t>
            </a:r>
          </a:p>
        </p:txBody>
      </p:sp>
      <p:pic>
        <p:nvPicPr>
          <p:cNvPr id="2054" name="Picture 6" descr="Image result for the bony spine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" t="20508" r="4047" b="14660"/>
          <a:stretch/>
        </p:blipFill>
        <p:spPr bwMode="auto">
          <a:xfrm>
            <a:off x="152400" y="1600200"/>
            <a:ext cx="452187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ct image spin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1" t="30500" r="23961" b="24137"/>
          <a:stretch/>
        </p:blipFill>
        <p:spPr bwMode="auto">
          <a:xfrm>
            <a:off x="4191000" y="1600200"/>
            <a:ext cx="4753131" cy="436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6"/>
          <p:cNvSpPr txBox="1">
            <a:spLocks noChangeArrowheads="1"/>
          </p:cNvSpPr>
          <p:nvPr/>
        </p:nvSpPr>
        <p:spPr bwMode="auto">
          <a:xfrm>
            <a:off x="152400" y="248295"/>
            <a:ext cx="5715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BORDERS OF THE SPINAL CANAL?</a:t>
            </a: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152400" y="902337"/>
            <a:ext cx="4191000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 typeface="Wingdings" charset="0"/>
              <a:buChar char="Ø"/>
            </a:pP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ANTERIOR</a:t>
            </a:r>
          </a:p>
          <a:p>
            <a:pPr lvl="1">
              <a:spcBef>
                <a:spcPct val="50000"/>
              </a:spcBef>
              <a:buFont typeface="Wingdings" charset="0"/>
              <a:buChar char="Ø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Disc, PLL, vertebral body</a:t>
            </a:r>
          </a:p>
          <a:p>
            <a:pPr>
              <a:spcBef>
                <a:spcPct val="50000"/>
              </a:spcBef>
              <a:buFont typeface="Wingdings" charset="0"/>
              <a:buChar char="Ø"/>
            </a:pP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POSTERIOR</a:t>
            </a:r>
          </a:p>
          <a:p>
            <a:pPr lvl="1">
              <a:spcBef>
                <a:spcPct val="50000"/>
              </a:spcBef>
              <a:buFont typeface="Wingdings" charset="0"/>
              <a:buChar char="Ø"/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Ligamentum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flavum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, lamina</a:t>
            </a:r>
          </a:p>
          <a:p>
            <a:pPr>
              <a:spcBef>
                <a:spcPct val="50000"/>
              </a:spcBef>
              <a:buFont typeface="Wingdings" charset="0"/>
              <a:buChar char="Ø"/>
            </a:pP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LATERAL</a:t>
            </a:r>
          </a:p>
          <a:p>
            <a:pPr lvl="1">
              <a:spcBef>
                <a:spcPct val="50000"/>
              </a:spcBef>
              <a:buFont typeface="Wingdings" charset="0"/>
              <a:buChar char="Ø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Pedicle, medial border of facet</a:t>
            </a:r>
          </a:p>
        </p:txBody>
      </p:sp>
      <p:pic>
        <p:nvPicPr>
          <p:cNvPr id="4" name="CSpine-TeamRads.avi">
            <a:hlinkClick r:id="" action="ppaction://media"/>
          </p:cNvPr>
          <p:cNvPicPr>
            <a:picLocks noGrp="1" noChangeAspect="1"/>
          </p:cNvPicPr>
          <p:nvPr>
            <p:ph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35774" y="652498"/>
            <a:ext cx="4572000" cy="4572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3559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5"/>
          <p:cNvSpPr txBox="1">
            <a:spLocks noChangeArrowheads="1"/>
          </p:cNvSpPr>
          <p:nvPr/>
        </p:nvSpPr>
        <p:spPr bwMode="auto">
          <a:xfrm>
            <a:off x="76200" y="281781"/>
            <a:ext cx="8686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Relationship, 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vertebral artery: vertebral body</a:t>
            </a: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Spine-TeamRads.avi">
            <a:hlinkClick r:id="" action="ppaction://media"/>
          </p:cNvPr>
          <p:cNvPicPr>
            <a:picLocks noGrp="1" noChangeAspect="1"/>
          </p:cNvPicPr>
          <p:nvPr>
            <p:ph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1050561"/>
            <a:ext cx="4572000" cy="4572000"/>
          </a:xfrm>
        </p:spPr>
      </p:pic>
      <p:sp>
        <p:nvSpPr>
          <p:cNvPr id="2" name="TextBox 1"/>
          <p:cNvSpPr txBox="1"/>
          <p:nvPr/>
        </p:nvSpPr>
        <p:spPr>
          <a:xfrm>
            <a:off x="76200" y="1050561"/>
            <a:ext cx="4191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LONGITUDINAL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descend on surface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   FEEDERS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enter through   	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FORAMINA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q. level</a:t>
            </a:r>
          </a:p>
        </p:txBody>
      </p:sp>
      <p:pic>
        <p:nvPicPr>
          <p:cNvPr id="4100" name="Picture 4" descr="Image result for vertebral artery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7" r="45269"/>
          <a:stretch/>
        </p:blipFill>
        <p:spPr bwMode="auto">
          <a:xfrm>
            <a:off x="990600" y="2642706"/>
            <a:ext cx="1936854" cy="393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GENERAL OVERVIEW</a:t>
            </a:r>
          </a:p>
        </p:txBody>
      </p:sp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00200" y="1447800"/>
            <a:ext cx="7315200" cy="4800600"/>
          </a:xfrm>
        </p:spPr>
        <p:txBody>
          <a:bodyPr/>
          <a:lstStyle/>
          <a:p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Thoracic spine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Five ‘joints’ each</a:t>
            </a:r>
          </a:p>
          <a:p>
            <a:pPr lvl="1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Intervertebral disk</a:t>
            </a:r>
          </a:p>
          <a:p>
            <a:pPr lvl="1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Two facet joints</a:t>
            </a:r>
          </a:p>
          <a:p>
            <a:pPr lvl="1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Two costovertebral joints (RIBS)</a:t>
            </a:r>
          </a:p>
          <a:p>
            <a:r>
              <a:rPr lang="en-US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Lumbar spine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Three joints each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Intervertebral disk</a:t>
            </a:r>
          </a:p>
          <a:p>
            <a:pPr lvl="1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Two facet joints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 descr="conu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12" t="2740" r="37107" b="17808"/>
          <a:stretch/>
        </p:blipFill>
        <p:spPr bwMode="auto">
          <a:xfrm>
            <a:off x="4737777" y="152400"/>
            <a:ext cx="3491823" cy="648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6"/>
          <p:cNvSpPr txBox="1">
            <a:spLocks noChangeArrowheads="1"/>
          </p:cNvSpPr>
          <p:nvPr/>
        </p:nvSpPr>
        <p:spPr bwMode="auto">
          <a:xfrm>
            <a:off x="115287" y="420630"/>
            <a:ext cx="42068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what level does spinal 	cord terminate?</a:t>
            </a:r>
          </a:p>
        </p:txBody>
      </p:sp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115287" y="1447801"/>
            <a:ext cx="444779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800" dirty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Conus </a:t>
            </a:r>
            <a:r>
              <a:rPr lang="en-US" sz="2800" dirty="0" err="1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medullaris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L1-2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Cauda </a:t>
            </a:r>
            <a:r>
              <a:rPr lang="en-US" sz="2800" dirty="0" err="1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Equina</a:t>
            </a:r>
            <a:r>
              <a:rPr lang="en-US" sz="2800" dirty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distally</a:t>
            </a:r>
          </a:p>
        </p:txBody>
      </p:sp>
      <p:sp>
        <p:nvSpPr>
          <p:cNvPr id="41992" name="Line 8"/>
          <p:cNvSpPr>
            <a:spLocks noChangeShapeType="1"/>
          </p:cNvSpPr>
          <p:nvPr/>
        </p:nvSpPr>
        <p:spPr bwMode="auto">
          <a:xfrm flipH="1">
            <a:off x="6781800" y="2971800"/>
            <a:ext cx="1676400" cy="0"/>
          </a:xfrm>
          <a:prstGeom prst="line">
            <a:avLst/>
          </a:prstGeom>
          <a:noFill/>
          <a:ln w="57150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533400" y="4648200"/>
            <a:ext cx="42068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what level is a spinal tap 	performed?</a:t>
            </a:r>
          </a:p>
        </p:txBody>
      </p:sp>
      <p:sp>
        <p:nvSpPr>
          <p:cNvPr id="2" name="Down Arrow 1"/>
          <p:cNvSpPr/>
          <p:nvPr/>
        </p:nvSpPr>
        <p:spPr bwMode="auto">
          <a:xfrm>
            <a:off x="1752600" y="1905000"/>
            <a:ext cx="484632" cy="4572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1" grpId="0"/>
      <p:bldP spid="4199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1" y="152400"/>
            <a:ext cx="8839200" cy="990600"/>
          </a:xfrm>
        </p:spPr>
        <p:txBody>
          <a:bodyPr/>
          <a:lstStyle/>
          <a:p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THORACIC / LUMBAR  OVERVIEW</a:t>
            </a:r>
          </a:p>
        </p:txBody>
      </p:sp>
      <p:sp>
        <p:nvSpPr>
          <p:cNvPr id="24579" name="Text Box 6"/>
          <p:cNvSpPr txBox="1">
            <a:spLocks noChangeArrowheads="1"/>
          </p:cNvSpPr>
          <p:nvPr/>
        </p:nvSpPr>
        <p:spPr bwMode="auto">
          <a:xfrm>
            <a:off x="138660" y="1143000"/>
            <a:ext cx="401979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At what lumbar spine level are the iliac crests</a:t>
            </a:r>
            <a:r>
              <a:rPr lang="en-US" dirty="0"/>
              <a:t>?</a:t>
            </a:r>
          </a:p>
        </p:txBody>
      </p:sp>
      <p:pic>
        <p:nvPicPr>
          <p:cNvPr id="3" name="LSpin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16400" y="1117600"/>
            <a:ext cx="4622800" cy="4622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1000" y="2663116"/>
            <a:ext cx="335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L4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… and LUMBAR PUNCTURES go in at L3-4 or 4-5</a:t>
            </a:r>
          </a:p>
        </p:txBody>
      </p:sp>
      <p:pic>
        <p:nvPicPr>
          <p:cNvPr id="3074" name="Picture 2" descr="Image result for horse tail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9" b="8983"/>
          <a:stretch/>
        </p:blipFill>
        <p:spPr bwMode="auto">
          <a:xfrm rot="16200000">
            <a:off x="1592953" y="4459395"/>
            <a:ext cx="3152987" cy="124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horse tails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91" y="4114800"/>
            <a:ext cx="183213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rved Up Arrow 3"/>
          <p:cNvSpPr/>
          <p:nvPr/>
        </p:nvSpPr>
        <p:spPr bwMode="auto">
          <a:xfrm>
            <a:off x="1576325" y="5394649"/>
            <a:ext cx="1216152" cy="381000"/>
          </a:xfrm>
          <a:prstGeom prst="curved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152400"/>
            <a:ext cx="7772400" cy="990600"/>
          </a:xfrm>
        </p:spPr>
        <p:txBody>
          <a:bodyPr/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Lumbar spine: Close up</a:t>
            </a:r>
          </a:p>
        </p:txBody>
      </p:sp>
      <p:sp>
        <p:nvSpPr>
          <p:cNvPr id="26627" name="Text Box 6"/>
          <p:cNvSpPr txBox="1">
            <a:spLocks noChangeArrowheads="1"/>
          </p:cNvSpPr>
          <p:nvPr/>
        </p:nvSpPr>
        <p:spPr bwMode="auto">
          <a:xfrm>
            <a:off x="304800" y="1447800"/>
            <a:ext cx="38862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Borders of the NEURAL FORAMINA?</a:t>
            </a:r>
          </a:p>
        </p:txBody>
      </p:sp>
      <p:sp>
        <p:nvSpPr>
          <p:cNvPr id="26628" name="Text Box 8"/>
          <p:cNvSpPr txBox="1">
            <a:spLocks noChangeArrowheads="1"/>
          </p:cNvSpPr>
          <p:nvPr/>
        </p:nvSpPr>
        <p:spPr bwMode="auto">
          <a:xfrm>
            <a:off x="304800" y="3322260"/>
            <a:ext cx="36576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Borders of the SPINAL CANAL?</a:t>
            </a:r>
          </a:p>
        </p:txBody>
      </p:sp>
      <p:pic>
        <p:nvPicPr>
          <p:cNvPr id="4" name="LBody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91000" y="1295400"/>
            <a:ext cx="4648200" cy="46482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neural foraminal stenos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09600"/>
            <a:ext cx="7143750" cy="455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71600" y="5334000"/>
            <a:ext cx="7524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irritated tissue respond?</a:t>
            </a:r>
          </a:p>
        </p:txBody>
      </p:sp>
    </p:spTree>
    <p:extLst>
      <p:ext uri="{BB962C8B-B14F-4D97-AF65-F5344CB8AC3E}">
        <p14:creationId xmlns:p14="http://schemas.microsoft.com/office/powerpoint/2010/main" val="1489513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-114300"/>
            <a:ext cx="7162800" cy="990600"/>
          </a:xfrm>
        </p:spPr>
        <p:txBody>
          <a:bodyPr/>
          <a:lstStyle/>
          <a:p>
            <a:r>
              <a:rPr 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Nerve roots: Thoracic / Lumbar </a:t>
            </a:r>
          </a:p>
        </p:txBody>
      </p:sp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838200"/>
            <a:ext cx="7391400" cy="4648200"/>
          </a:xfrm>
        </p:spPr>
        <p:txBody>
          <a:bodyPr/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Nerve roots in lumbar spine exit UNDER pedicle—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“Pinched” by either </a:t>
            </a: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 HERNIATION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and/or 	</a:t>
            </a: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FORAMINA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narrowing </a:t>
            </a:r>
          </a:p>
        </p:txBody>
      </p:sp>
      <p:pic>
        <p:nvPicPr>
          <p:cNvPr id="2052" name="Picture 4" descr="Herniated spinal dis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03"/>
          <a:stretch/>
        </p:blipFill>
        <p:spPr bwMode="auto">
          <a:xfrm>
            <a:off x="1447800" y="2133600"/>
            <a:ext cx="6934200" cy="4450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6" descr="foramina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0" t="10526" r="9271" b="10526"/>
          <a:stretch/>
        </p:blipFill>
        <p:spPr bwMode="auto">
          <a:xfrm>
            <a:off x="381000" y="1145241"/>
            <a:ext cx="3276600" cy="2891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7" descr="paracentra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6" t="9562" r="11587" b="10757"/>
          <a:stretch/>
        </p:blipFill>
        <p:spPr bwMode="auto">
          <a:xfrm>
            <a:off x="2286000" y="4114800"/>
            <a:ext cx="2743199" cy="2449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8" descr="lumbar_herniation_intro0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4445" r="4445" b="13333"/>
          <a:stretch/>
        </p:blipFill>
        <p:spPr bwMode="auto">
          <a:xfrm>
            <a:off x="5334000" y="2590800"/>
            <a:ext cx="3424779" cy="3167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Rectangle 9"/>
          <p:cNvSpPr>
            <a:spLocks noChangeArrowheads="1"/>
          </p:cNvSpPr>
          <p:nvPr/>
        </p:nvSpPr>
        <p:spPr bwMode="auto">
          <a:xfrm>
            <a:off x="7162800" y="2915587"/>
            <a:ext cx="1143000" cy="609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098" name="Picture 2" descr="Image result for jelly doughnut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472" y="228600"/>
            <a:ext cx="3668293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OBJECTIVES </a:t>
            </a:r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(anatomy&gt;Imaging)</a:t>
            </a:r>
            <a:r>
              <a:rPr lang="en-US" altLang="ja-JP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0" y="1447800"/>
            <a:ext cx="7239000" cy="464820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Overview of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vertebral body: </a:t>
            </a:r>
          </a:p>
          <a:p>
            <a:pPr marL="0" indent="0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Neural foramina</a:t>
            </a:r>
          </a:p>
          <a:p>
            <a:pPr marL="914400" lvl="2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Joints</a:t>
            </a:r>
          </a:p>
          <a:p>
            <a:pPr marL="457200" lvl="1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Ligaments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747205" y="3771900"/>
            <a:ext cx="70104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3600" kern="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Spinal anatomy</a:t>
            </a:r>
            <a:r>
              <a:rPr lang="en-US" sz="2800" kern="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including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en-US" kern="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Epidural space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en-US" kern="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Subdural space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en-US" kern="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Subarachnoid space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752600" y="6019800"/>
            <a:ext cx="7010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3200" kern="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Common pathology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  <p:bldP spid="4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mes New Roman" charset="0"/>
              </a:rPr>
              <a:t>Degenerative disc disease</a:t>
            </a:r>
          </a:p>
        </p:txBody>
      </p:sp>
      <p:pic>
        <p:nvPicPr>
          <p:cNvPr id="29698" name="Picture 2" descr=" 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 r="2000" b="10000"/>
          <a:stretch/>
        </p:blipFill>
        <p:spPr bwMode="auto">
          <a:xfrm>
            <a:off x="138017" y="1752600"/>
            <a:ext cx="4876800" cy="4343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4" descr=" 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0" b="8000"/>
          <a:stretch/>
        </p:blipFill>
        <p:spPr bwMode="auto">
          <a:xfrm>
            <a:off x="5072921" y="1066800"/>
            <a:ext cx="36576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6" t="-1111" r="10821" b="48889"/>
          <a:stretch/>
        </p:blipFill>
        <p:spPr>
          <a:xfrm>
            <a:off x="1752600" y="304800"/>
            <a:ext cx="4876800" cy="44943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26" t="25556" r="32890" b="20000"/>
          <a:stretch/>
        </p:blipFill>
        <p:spPr>
          <a:xfrm>
            <a:off x="5486400" y="304800"/>
            <a:ext cx="3124200" cy="637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0214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ackflip imag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" r="43661"/>
          <a:stretch/>
        </p:blipFill>
        <p:spPr bwMode="auto">
          <a:xfrm>
            <a:off x="4072047" y="1250580"/>
            <a:ext cx="2154936" cy="3626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tree trunk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90"/>
          <a:stretch/>
        </p:blipFill>
        <p:spPr bwMode="auto">
          <a:xfrm>
            <a:off x="1752600" y="1641718"/>
            <a:ext cx="2132972" cy="4908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gymnast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8" t="-4512" r="16901" b="4512"/>
          <a:stretch/>
        </p:blipFill>
        <p:spPr bwMode="auto">
          <a:xfrm>
            <a:off x="6717937" y="1143000"/>
            <a:ext cx="2154936" cy="205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66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Stable yet Flexible: How??</a:t>
            </a:r>
          </a:p>
        </p:txBody>
      </p:sp>
      <p:pic>
        <p:nvPicPr>
          <p:cNvPr id="2058" name="Picture 10" descr="Image result for arche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15" t="4908" r="24884" b="37730"/>
          <a:stretch/>
        </p:blipFill>
        <p:spPr bwMode="auto">
          <a:xfrm>
            <a:off x="228600" y="620052"/>
            <a:ext cx="761999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Image result for tying your sho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Image result for tying your shoe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8410" r="7674"/>
          <a:stretch/>
        </p:blipFill>
        <p:spPr>
          <a:xfrm>
            <a:off x="6446728" y="3733800"/>
            <a:ext cx="2535975" cy="281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6874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5" descr="Fig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9" t="15965" r="24344" b="8101"/>
          <a:stretch/>
        </p:blipFill>
        <p:spPr bwMode="auto">
          <a:xfrm>
            <a:off x="4876800" y="2290703"/>
            <a:ext cx="3844352" cy="42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2" name="Picture 4" descr="spinal ligamen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22" y="214648"/>
            <a:ext cx="4114800" cy="4650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Box 3"/>
          <p:cNvSpPr txBox="1">
            <a:spLocks noChangeArrowheads="1"/>
          </p:cNvSpPr>
          <p:nvPr/>
        </p:nvSpPr>
        <p:spPr bwMode="auto">
          <a:xfrm>
            <a:off x="4876800" y="228600"/>
            <a:ext cx="40386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Ligaments</a:t>
            </a: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Anterior longitudinal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Posterior longitudinal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Ligamentum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flavum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Interspinous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8" descr="Image result for contortionists">
            <a:extLst>
              <a:ext uri="{FF2B5EF4-FFF2-40B4-BE49-F238E27FC236}">
                <a16:creationId xmlns:a16="http://schemas.microsoft.com/office/drawing/2014/main" id="{A6829C37-BC76-49F8-B5A7-8E69AFBD45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6" t="10715" r="11587" b="11605"/>
          <a:stretch/>
        </p:blipFill>
        <p:spPr bwMode="auto">
          <a:xfrm>
            <a:off x="1522927" y="4495800"/>
            <a:ext cx="2591873" cy="2147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Vacuum_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0" t="18000" r="28000" b="18000"/>
          <a:stretch/>
        </p:blipFill>
        <p:spPr bwMode="auto">
          <a:xfrm>
            <a:off x="6019800" y="2667000"/>
            <a:ext cx="2819400" cy="375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5" descr="Vacuum_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7" t="10937" r="28125" b="10937"/>
          <a:stretch/>
        </p:blipFill>
        <p:spPr bwMode="auto">
          <a:xfrm>
            <a:off x="2999282" y="355599"/>
            <a:ext cx="2791918" cy="51702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6" descr="Vacuum_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24" t="15866" r="38463" b="19231"/>
          <a:stretch/>
        </p:blipFill>
        <p:spPr bwMode="auto">
          <a:xfrm>
            <a:off x="304800" y="1820862"/>
            <a:ext cx="2465882" cy="46235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400" y="124766"/>
            <a:ext cx="280237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</a:t>
            </a: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y.o</a:t>
            </a: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male,</a:t>
            </a:r>
          </a:p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paresthesias</a:t>
            </a:r>
            <a:endParaRPr lang="en-US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acuum.avi">
            <a:hlinkClick r:id="" action="ppaction://media"/>
          </p:cNvPr>
          <p:cNvPicPr>
            <a:picLocks noGrp="1" noChangeAspect="1"/>
          </p:cNvPicPr>
          <p:nvPr>
            <p:ph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5400" y="228600"/>
            <a:ext cx="5943600" cy="59436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2"/>
          <p:cNvSpPr txBox="1">
            <a:spLocks noChangeArrowheads="1"/>
          </p:cNvSpPr>
          <p:nvPr/>
        </p:nvSpPr>
        <p:spPr bwMode="auto">
          <a:xfrm>
            <a:off x="853366" y="219431"/>
            <a:ext cx="306846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y.o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female, </a:t>
            </a:r>
          </a:p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osteoporosis</a:t>
            </a:r>
          </a:p>
        </p:txBody>
      </p:sp>
      <p:pic>
        <p:nvPicPr>
          <p:cNvPr id="5" name="CompressionFx.mpg" descr="/Volumes/kjadmin/Core/KJ My Documents July 2007/Professional/Radiology/Presentations/Spinal Anatomy 2009 Update/CompressionFx.mpg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311" y="78344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98" t="18917" r="5269" b="46041"/>
          <a:stretch/>
        </p:blipFill>
        <p:spPr>
          <a:xfrm>
            <a:off x="533400" y="1523999"/>
            <a:ext cx="4724400" cy="4499429"/>
          </a:xfrm>
          <a:prstGeom prst="rect">
            <a:avLst/>
          </a:prstGeom>
        </p:spPr>
      </p:pic>
      <p:pic>
        <p:nvPicPr>
          <p:cNvPr id="3" name="6CD99BD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28911" y="766507"/>
            <a:ext cx="4876800" cy="487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oracic fusion.mpg" descr="/Volumes/kjadmin/Core/KJ My Documents July 2007/Professional/Radiology/Presentations/Spinal Anatomy 2009 Update/Thoracic fusion.mpg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0A1C90D9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19400" y="990600"/>
            <a:ext cx="4876800" cy="487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Documents and Settings\KJ\Desktop\Spinal Anatomy\BRYDSON_DAVID_film\pg00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4" t="15508" r="25740" b="7680"/>
          <a:stretch/>
        </p:blipFill>
        <p:spPr bwMode="auto">
          <a:xfrm>
            <a:off x="1371600" y="204281"/>
            <a:ext cx="4495800" cy="5739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Box 2"/>
          <p:cNvSpPr txBox="1">
            <a:spLocks noChangeArrowheads="1"/>
          </p:cNvSpPr>
          <p:nvPr/>
        </p:nvSpPr>
        <p:spPr bwMode="auto">
          <a:xfrm>
            <a:off x="6858000" y="685800"/>
            <a:ext cx="21336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y.o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female,  breast cancer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ervical fusion.mpg" descr="/Volumes/kjadmin/Core/KJ My Documents July 2007/Professional/Radiology/Presentations/Spinal Anatomy 2009 Update/Cervical fusion.mpg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8382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528CF6EF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65867" y="829733"/>
            <a:ext cx="4876800" cy="487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706E1-CAB2-4029-BA6A-28CC3E616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CT: Slices in 3 Dimensions</a:t>
            </a:r>
          </a:p>
        </p:txBody>
      </p:sp>
      <p:pic>
        <p:nvPicPr>
          <p:cNvPr id="4" name="Picture 4" descr="IMG_7175">
            <a:extLst>
              <a:ext uri="{FF2B5EF4-FFF2-40B4-BE49-F238E27FC236}">
                <a16:creationId xmlns:a16="http://schemas.microsoft.com/office/drawing/2014/main" id="{91DE0CC7-50AD-4B29-8258-680AEAD10FB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3" t="16280" r="14535" b="20930"/>
          <a:stretch/>
        </p:blipFill>
        <p:spPr bwMode="auto">
          <a:xfrm>
            <a:off x="76200" y="1066800"/>
            <a:ext cx="462844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Easy Healthy Salad Sandwich - Simply Delicious">
            <a:extLst>
              <a:ext uri="{FF2B5EF4-FFF2-40B4-BE49-F238E27FC236}">
                <a16:creationId xmlns:a16="http://schemas.microsoft.com/office/drawing/2014/main" id="{B602F607-A07C-4C90-AD8F-A76EC8441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384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59988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Terminology: 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Canal layers</a:t>
            </a:r>
          </a:p>
        </p:txBody>
      </p:sp>
      <p:sp>
        <p:nvSpPr>
          <p:cNvPr id="3789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Extradural</a:t>
            </a:r>
          </a:p>
          <a:p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Intradural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extramedullary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Intramedullary</a:t>
            </a:r>
          </a:p>
          <a:p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POSITION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important for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DDx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(possible diagnoses)</a:t>
            </a:r>
          </a:p>
        </p:txBody>
      </p:sp>
      <p:pic>
        <p:nvPicPr>
          <p:cNvPr id="3074" name="Picture 2" descr="Image result for concentric circles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0" t="3077" r="3857" b="11087"/>
          <a:stretch/>
        </p:blipFill>
        <p:spPr bwMode="auto">
          <a:xfrm>
            <a:off x="6477000" y="2819400"/>
            <a:ext cx="1600200" cy="160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subdural vs extradural , sp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87086"/>
            <a:ext cx="5562600" cy="635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11233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mage result for extradural, intradura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" t="29363" r="24850" b="33138"/>
          <a:stretch/>
        </p:blipFill>
        <p:spPr bwMode="auto">
          <a:xfrm>
            <a:off x="457200" y="228600"/>
            <a:ext cx="8077200" cy="633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05200" y="914400"/>
            <a:ext cx="1773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Extradural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0" y="3276600"/>
            <a:ext cx="25939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Intradural</a:t>
            </a:r>
            <a:r>
              <a:rPr lang="en-US" dirty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,</a:t>
            </a:r>
          </a:p>
          <a:p>
            <a:r>
              <a:rPr lang="en-US" dirty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Extramedullary</a:t>
            </a:r>
            <a:endParaRPr lang="en-US" dirty="0">
              <a:solidFill>
                <a:srgbClr val="00B05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53721" y="3747129"/>
            <a:ext cx="40382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Intramedullary (in CORD)</a:t>
            </a:r>
          </a:p>
        </p:txBody>
      </p:sp>
    </p:spTree>
    <p:extLst>
      <p:ext uri="{BB962C8B-B14F-4D97-AF65-F5344CB8AC3E}">
        <p14:creationId xmlns:p14="http://schemas.microsoft.com/office/powerpoint/2010/main" val="387572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 descr="http://www.emory.edu/ANATOMY/AnatomyManual/fig1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39" t="3722" r="10400" b="21401"/>
          <a:stretch/>
        </p:blipFill>
        <p:spPr bwMode="auto">
          <a:xfrm>
            <a:off x="643982" y="838200"/>
            <a:ext cx="3737517" cy="572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184360" y="950830"/>
            <a:ext cx="3886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 dirty="0"/>
              <a:t> </a:t>
            </a:r>
            <a:r>
              <a:rPr lang="en-US" sz="1800" b="1" dirty="0"/>
              <a:t>Anesthesiologist, about to place an </a:t>
            </a:r>
            <a:r>
              <a:rPr lang="ja-JP" altLang="en-US" sz="1800" b="1" dirty="0"/>
              <a:t>‘</a:t>
            </a:r>
            <a:r>
              <a:rPr lang="en-US" altLang="ja-JP" sz="1800" b="1" dirty="0"/>
              <a:t>epidural’. Where will needle go?</a:t>
            </a:r>
            <a:endParaRPr lang="en-US" sz="1800" b="1" dirty="0"/>
          </a:p>
        </p:txBody>
      </p:sp>
      <p:cxnSp>
        <p:nvCxnSpPr>
          <p:cNvPr id="7" name="Straight Arrow Connector 6"/>
          <p:cNvCxnSpPr>
            <a:cxnSpLocks noChangeShapeType="1"/>
          </p:cNvCxnSpPr>
          <p:nvPr/>
        </p:nvCxnSpPr>
        <p:spPr bwMode="auto">
          <a:xfrm>
            <a:off x="-150831" y="4419600"/>
            <a:ext cx="1293813" cy="458788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817138" y="4003782"/>
            <a:ext cx="430528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 b="1" dirty="0"/>
              <a:t>Emergency Medicine Physician, about to do spinal tap on patient with possible meningitis. Where will needle go?</a:t>
            </a:r>
          </a:p>
        </p:txBody>
      </p:sp>
      <p:cxnSp>
        <p:nvCxnSpPr>
          <p:cNvPr id="19" name="Straight Arrow Connector 18"/>
          <p:cNvCxnSpPr>
            <a:cxnSpLocks noChangeShapeType="1"/>
          </p:cNvCxnSpPr>
          <p:nvPr/>
        </p:nvCxnSpPr>
        <p:spPr bwMode="auto">
          <a:xfrm rot="5400000">
            <a:off x="991394" y="4037806"/>
            <a:ext cx="914400" cy="1588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304800" y="2209800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1905000" y="1752600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95348" y="1750362"/>
            <a:ext cx="42001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EPIDURAL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analgesia,</a:t>
            </a:r>
          </a:p>
          <a:p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 not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total anesthesia (labor;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post-op pain)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77578" y="4959978"/>
            <a:ext cx="3829895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SUBARACHNOID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buAutoNum type="arabicParenR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Measure CSF pressure</a:t>
            </a:r>
          </a:p>
          <a:p>
            <a:pPr marL="457200" indent="-457200">
              <a:buAutoNum type="arabicParenR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Sample CSF for testing</a:t>
            </a:r>
          </a:p>
        </p:txBody>
      </p:sp>
      <p:sp>
        <p:nvSpPr>
          <p:cNvPr id="4" name="Curved Up Arrow 3"/>
          <p:cNvSpPr/>
          <p:nvPr/>
        </p:nvSpPr>
        <p:spPr bwMode="auto">
          <a:xfrm>
            <a:off x="4603254" y="1676400"/>
            <a:ext cx="45719" cy="45719"/>
          </a:xfrm>
          <a:prstGeom prst="curved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Curved Down Arrow 5"/>
          <p:cNvSpPr/>
          <p:nvPr/>
        </p:nvSpPr>
        <p:spPr bwMode="auto">
          <a:xfrm rot="720000">
            <a:off x="3449908" y="1431389"/>
            <a:ext cx="1560242" cy="439642"/>
          </a:xfrm>
          <a:prstGeom prst="curved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Curved Right Arrow 7"/>
          <p:cNvSpPr/>
          <p:nvPr/>
        </p:nvSpPr>
        <p:spPr bwMode="auto">
          <a:xfrm rot="-1680000">
            <a:off x="3788520" y="2719463"/>
            <a:ext cx="731520" cy="3012462"/>
          </a:xfrm>
          <a:prstGeom prst="curv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24" grpId="0"/>
      <p:bldP spid="24" grpId="1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Documents and Settings\KJ\Desktop\Spinal Anatomy\O_BRIEN_JEFFREY\ln00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48" t="43695" r="35964" b="30691"/>
          <a:stretch/>
        </p:blipFill>
        <p:spPr bwMode="auto">
          <a:xfrm>
            <a:off x="76200" y="990600"/>
            <a:ext cx="4594412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3" descr="C:\Documents and Settings\KJ\Desktop\Spinal Anatomy\O_BRIEN_JEFFREY\ln00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96" t="10679" r="35215" b="44827"/>
          <a:stretch/>
        </p:blipFill>
        <p:spPr bwMode="auto">
          <a:xfrm>
            <a:off x="5105400" y="228600"/>
            <a:ext cx="3657600" cy="6237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/>
          <p:cNvSpPr/>
          <p:nvPr/>
        </p:nvSpPr>
        <p:spPr bwMode="auto">
          <a:xfrm rot="-3240000">
            <a:off x="4256925" y="5293555"/>
            <a:ext cx="2471872" cy="48463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Myelogram_upper_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4" t="27529" r="37368" b="40524"/>
          <a:stretch/>
        </p:blipFill>
        <p:spPr bwMode="auto">
          <a:xfrm>
            <a:off x="152400" y="304800"/>
            <a:ext cx="2922640" cy="312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3" name="Picture 5" descr="Myelogram_upper_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3" t="26561" r="35938" b="17187"/>
          <a:stretch/>
        </p:blipFill>
        <p:spPr bwMode="auto">
          <a:xfrm>
            <a:off x="6145160" y="457200"/>
            <a:ext cx="2823632" cy="472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4" name="Picture 6" descr="Myelogram_upper_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0" t="37188" r="39688" b="21877"/>
          <a:stretch/>
        </p:blipFill>
        <p:spPr bwMode="auto">
          <a:xfrm>
            <a:off x="3200400" y="727999"/>
            <a:ext cx="2740873" cy="38608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489" y="3886200"/>
            <a:ext cx="35089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“ISOTROPIC”: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having the same 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value when measured 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 different directions </a:t>
            </a:r>
          </a:p>
        </p:txBody>
      </p:sp>
      <p:pic>
        <p:nvPicPr>
          <p:cNvPr id="8194" name="Picture 2" descr="Image result for picture of cubes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1" t="5769" r="18261" b="25000"/>
          <a:stretch/>
        </p:blipFill>
        <p:spPr bwMode="auto">
          <a:xfrm>
            <a:off x="5756848" y="4648200"/>
            <a:ext cx="20574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mage result for picture of cubes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2" t="22842" r="28823"/>
          <a:stretch/>
        </p:blipFill>
        <p:spPr bwMode="auto">
          <a:xfrm rot="16200000">
            <a:off x="1037979" y="4782083"/>
            <a:ext cx="1037940" cy="250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7" descr="Myelogram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 t="28125" r="40626" b="31250"/>
          <a:stretch/>
        </p:blipFill>
        <p:spPr bwMode="auto">
          <a:xfrm>
            <a:off x="152399" y="228600"/>
            <a:ext cx="3692769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8" descr="Myelogram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4" t="31130" r="42789" b="30168"/>
          <a:stretch/>
        </p:blipFill>
        <p:spPr bwMode="auto">
          <a:xfrm>
            <a:off x="4686582" y="1524995"/>
            <a:ext cx="3847818" cy="5057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Text Box 9"/>
          <p:cNvSpPr txBox="1">
            <a:spLocks noChangeArrowheads="1"/>
          </p:cNvSpPr>
          <p:nvPr/>
        </p:nvSpPr>
        <p:spPr bwMode="auto">
          <a:xfrm>
            <a:off x="2506221" y="237688"/>
            <a:ext cx="663777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SHAPE 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THECAL SAC</a:t>
            </a:r>
          </a:p>
        </p:txBody>
      </p:sp>
      <p:sp>
        <p:nvSpPr>
          <p:cNvPr id="41989" name="TextBox 4"/>
          <p:cNvSpPr txBox="1">
            <a:spLocks noChangeArrowheads="1"/>
          </p:cNvSpPr>
          <p:nvPr/>
        </p:nvSpPr>
        <p:spPr bwMode="auto">
          <a:xfrm>
            <a:off x="533400" y="4274097"/>
            <a:ext cx="3810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what levels were these images obtained?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yelogram.avi">
            <a:hlinkClick r:id="" action="ppaction://media"/>
          </p:cNvPr>
          <p:cNvPicPr>
            <a:picLocks noGrp="1" noChangeAspect="1"/>
          </p:cNvPicPr>
          <p:nvPr>
            <p:ph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7800" y="228600"/>
            <a:ext cx="5943600" cy="59436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T12-L1 sublux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ge result for T12-L1 subluxati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Image result for T12-L1 subluxati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2" r="7153" b="15942"/>
          <a:stretch/>
        </p:blipFill>
        <p:spPr bwMode="auto">
          <a:xfrm>
            <a:off x="490855" y="327978"/>
            <a:ext cx="8226425" cy="638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3886200" y="312738"/>
            <a:ext cx="914400" cy="6380368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66FF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0437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Box 4"/>
          <p:cNvSpPr txBox="1">
            <a:spLocks noChangeArrowheads="1"/>
          </p:cNvSpPr>
          <p:nvPr/>
        </p:nvSpPr>
        <p:spPr bwMode="auto">
          <a:xfrm>
            <a:off x="74626" y="914400"/>
            <a:ext cx="40386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1) Symptoms?</a:t>
            </a:r>
          </a:p>
          <a:p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2) What ligaments likely torn?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05790" y="3309878"/>
            <a:ext cx="3579826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40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Paralysis!</a:t>
            </a:r>
          </a:p>
          <a:p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Anterior spinal</a:t>
            </a:r>
          </a:p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Posterior spinal</a:t>
            </a:r>
          </a:p>
          <a:p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Ligamentum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flavum</a:t>
            </a: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Intraspinous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ligs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Retrolisthesis.mpg" descr="/Volumes/kjadmin/Core/KJ My Documents July 2007/Professional/Radiology/Presentations/Spinal Anatomy 2009 Update/Retrolisthesis.mpg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2954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0858724F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19500" y="746760"/>
            <a:ext cx="5518404" cy="5410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Complex 3D Anatomy:  CT</a:t>
            </a:r>
          </a:p>
        </p:txBody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Thin section CT = isotropic volume 	sets from axial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(bread)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slices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3D reconstruction software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(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Re-slices Mr.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WholeWheat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coronal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sagittal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Radiodensity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grey scale: select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tx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Image result for cube drawin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9" t="9357" r="23809" b="6433"/>
          <a:stretch/>
        </p:blipFill>
        <p:spPr bwMode="auto">
          <a:xfrm>
            <a:off x="7326101" y="1983908"/>
            <a:ext cx="1270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3d rectangle drawi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9" t="59588" r="45608" b="8614"/>
          <a:stretch/>
        </p:blipFill>
        <p:spPr bwMode="auto">
          <a:xfrm>
            <a:off x="8077200" y="982596"/>
            <a:ext cx="879983" cy="50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own Arrow 1"/>
          <p:cNvSpPr/>
          <p:nvPr/>
        </p:nvSpPr>
        <p:spPr bwMode="auto">
          <a:xfrm>
            <a:off x="4845076" y="4168926"/>
            <a:ext cx="304800" cy="791886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Right Arrow 2"/>
          <p:cNvSpPr/>
          <p:nvPr/>
        </p:nvSpPr>
        <p:spPr bwMode="auto">
          <a:xfrm>
            <a:off x="6599079" y="2416516"/>
            <a:ext cx="711708" cy="228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026" name="Picture 2" descr="Image result for ct of spin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" t="5699" r="79445"/>
          <a:stretch/>
        </p:blipFill>
        <p:spPr bwMode="auto">
          <a:xfrm>
            <a:off x="47758" y="1219200"/>
            <a:ext cx="1933442" cy="499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Image result for CT spine, windowe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7" t="82546" r="3503" b="4471"/>
          <a:stretch/>
        </p:blipFill>
        <p:spPr bwMode="auto">
          <a:xfrm>
            <a:off x="2044222" y="5044051"/>
            <a:ext cx="6655756" cy="143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278858" y="6475970"/>
            <a:ext cx="2701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Mandell, </a:t>
            </a:r>
            <a:r>
              <a:rPr lang="en-US" sz="1600" dirty="0" err="1"/>
              <a:t>Khurana</a:t>
            </a:r>
            <a:endParaRPr lang="en-US" sz="1600" dirty="0"/>
          </a:p>
        </p:txBody>
      </p:sp>
      <p:sp>
        <p:nvSpPr>
          <p:cNvPr id="6" name="Left Arrow 5"/>
          <p:cNvSpPr/>
          <p:nvPr/>
        </p:nvSpPr>
        <p:spPr bwMode="auto">
          <a:xfrm>
            <a:off x="1905000" y="2813350"/>
            <a:ext cx="45719" cy="45719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Left Arrow 7"/>
          <p:cNvSpPr/>
          <p:nvPr/>
        </p:nvSpPr>
        <p:spPr bwMode="auto">
          <a:xfrm>
            <a:off x="1371600" y="2626909"/>
            <a:ext cx="762000" cy="372881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 descr="Fusion_C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 t="5598" r="17188"/>
          <a:stretch>
            <a:fillRect/>
          </a:stretch>
        </p:blipFill>
        <p:spPr bwMode="auto">
          <a:xfrm>
            <a:off x="2514600" y="2863850"/>
            <a:ext cx="2843213" cy="399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5" descr="Fusion_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8" t="4688" r="18750" b="4688"/>
          <a:stretch>
            <a:fillRect/>
          </a:stretch>
        </p:blipFill>
        <p:spPr bwMode="auto">
          <a:xfrm>
            <a:off x="5638800" y="304800"/>
            <a:ext cx="31242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6" descr="Fusion_A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8" t="10938" r="18750" b="26563"/>
          <a:stretch>
            <a:fillRect/>
          </a:stretch>
        </p:blipFill>
        <p:spPr bwMode="auto">
          <a:xfrm>
            <a:off x="381000" y="228600"/>
            <a:ext cx="2743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usion.avi">
            <a:hlinkClick r:id="" action="ppaction://media"/>
          </p:cNvPr>
          <p:cNvPicPr>
            <a:picLocks noGrp="1" noChangeAspect="1"/>
          </p:cNvPicPr>
          <p:nvPr>
            <p:ph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2600" y="152400"/>
            <a:ext cx="5943600" cy="59436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ExSagT1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22" t="-584" r="28302" b="-1371"/>
          <a:stretch/>
        </p:blipFill>
        <p:spPr bwMode="auto">
          <a:xfrm>
            <a:off x="914400" y="2209800"/>
            <a:ext cx="1981200" cy="3140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5" descr="ExSagT1Pos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20" t="-4624" r="37770" b="45379"/>
          <a:stretch/>
        </p:blipFill>
        <p:spPr bwMode="auto">
          <a:xfrm>
            <a:off x="4495800" y="-97968"/>
            <a:ext cx="4120091" cy="6364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Image result for sagittal ct cervical spin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2" r="28084" b="34667"/>
          <a:stretch/>
        </p:blipFill>
        <p:spPr bwMode="auto">
          <a:xfrm>
            <a:off x="457200" y="274866"/>
            <a:ext cx="3931298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TEACHING POINTS</a:t>
            </a:r>
          </a:p>
        </p:txBody>
      </p:sp>
      <p:sp>
        <p:nvSpPr>
          <p:cNvPr id="501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02830" y="1295400"/>
            <a:ext cx="7588770" cy="4648200"/>
          </a:xfrm>
        </p:spPr>
        <p:txBody>
          <a:bodyPr/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Orientation, neural foramina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Understand structure,  spinal canal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Understand different spinal spaces</a:t>
            </a:r>
          </a:p>
          <a:p>
            <a:pPr marL="457200" lvl="1" indent="0">
              <a:buNone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 *Epidural space</a:t>
            </a:r>
          </a:p>
          <a:p>
            <a:pPr marL="457200" lvl="1" indent="0">
              <a:buNone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 *Subdural space</a:t>
            </a:r>
          </a:p>
          <a:p>
            <a:pPr marL="457200" lvl="1" indent="0">
              <a:buNone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 *Subarachnoid space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Spinal ligaments</a:t>
            </a:r>
          </a:p>
          <a:p>
            <a:pPr>
              <a:buFontTx/>
              <a:buNone/>
            </a:pPr>
            <a:endParaRPr lang="en-US" dirty="0">
              <a:latin typeface="Times New Roman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Take Home: C Spine</a:t>
            </a:r>
          </a:p>
        </p:txBody>
      </p:sp>
      <p:sp>
        <p:nvSpPr>
          <p:cNvPr id="39939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Cervical spine: 5 joints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Vertebral arteries lie lateral to cervical vertebral bodies in </a:t>
            </a:r>
            <a:r>
              <a:rPr lang="en-US" dirty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foramen </a:t>
            </a:r>
            <a:r>
              <a:rPr lang="en-US" dirty="0" err="1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transversarium</a:t>
            </a:r>
            <a:endParaRPr lang="en-US" dirty="0">
              <a:solidFill>
                <a:srgbClr val="FFFF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Cervical spine nerve roots exit ABOVE vertebral bodies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HOME: T Spine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Thoracic spine: 5 joints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Nerve roots exit UNDER pedicle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Depending on the type of disc disease, either the nerve root at or below the level of the disc will be affected</a:t>
            </a:r>
          </a:p>
          <a:p>
            <a:endParaRPr lang="en-US" dirty="0"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TAKE HOME : L Spine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5400" y="1295400"/>
            <a:ext cx="7010400" cy="4648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Lumbar spine: 3 joints</a:t>
            </a:r>
          </a:p>
          <a:p>
            <a:pPr>
              <a:lnSpc>
                <a:spcPct val="90000"/>
              </a:lnSpc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Spinal cord terminates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at L1-2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   at </a:t>
            </a:r>
            <a:r>
              <a:rPr lang="en-US" dirty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conus </a:t>
            </a:r>
            <a:r>
              <a:rPr lang="en-US" dirty="0" err="1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medullaris</a:t>
            </a:r>
            <a:endParaRPr lang="en-US" dirty="0">
              <a:solidFill>
                <a:srgbClr val="FFFF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Iliac crests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lie at L4-5 level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Spinal tap should be performed     	      at L3-4 level</a:t>
            </a:r>
          </a:p>
          <a:p>
            <a:pPr>
              <a:lnSpc>
                <a:spcPct val="90000"/>
              </a:lnSpc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Dural (thecal) sac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extends throughout the length of the spinal canal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(compartments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implications for both disease and treatment)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CBF34-2E77-4A32-851A-B74B1897D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152400"/>
            <a:ext cx="7086600" cy="685800"/>
          </a:xfrm>
        </p:spPr>
        <p:txBody>
          <a:bodyPr/>
          <a:lstStyle/>
          <a:p>
            <a:r>
              <a:rPr lang="en-US" sz="3600" b="1" dirty="0">
                <a:solidFill>
                  <a:srgbClr val="FF66FF"/>
                </a:solidFill>
              </a:rPr>
              <a:t>Comparative Anatomy: GIRAFFE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CDA7127-53AB-4E86-8E02-1233BBE4B9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20" t="14754" r="11476" b="11476"/>
          <a:stretch/>
        </p:blipFill>
        <p:spPr>
          <a:xfrm>
            <a:off x="609600" y="4596723"/>
            <a:ext cx="4495800" cy="195209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A93743-AF1D-405B-8AAE-E73CA397F4B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8" t="27284" r="10000" b="3086"/>
          <a:stretch/>
        </p:blipFill>
        <p:spPr>
          <a:xfrm rot="5400000">
            <a:off x="4749448" y="1768792"/>
            <a:ext cx="5101020" cy="32398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A160A5-B128-4726-B5C3-B8C65D1AEB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51" r="12500" b="7499"/>
          <a:stretch/>
        </p:blipFill>
        <p:spPr>
          <a:xfrm>
            <a:off x="115334" y="762001"/>
            <a:ext cx="4876791" cy="3048000"/>
          </a:xfrm>
          <a:prstGeom prst="rect">
            <a:avLst/>
          </a:prstGeom>
        </p:spPr>
      </p:pic>
      <p:pic>
        <p:nvPicPr>
          <p:cNvPr id="1026" name="Picture 2" descr="Giraffe - Wikipedia">
            <a:extLst>
              <a:ext uri="{FF2B5EF4-FFF2-40B4-BE49-F238E27FC236}">
                <a16:creationId xmlns:a16="http://schemas.microsoft.com/office/drawing/2014/main" id="{31ACC7CA-0952-406C-AFB4-6243E3D11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073" y="3643696"/>
            <a:ext cx="1108538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18760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/>
          <p:cNvSpPr>
            <a:spLocks noGrp="1"/>
          </p:cNvSpPr>
          <p:nvPr>
            <p:ph type="title"/>
          </p:nvPr>
        </p:nvSpPr>
        <p:spPr>
          <a:xfrm>
            <a:off x="1447800" y="152400"/>
            <a:ext cx="8077200" cy="990600"/>
          </a:xfrm>
        </p:spPr>
        <p:txBody>
          <a:bodyPr/>
          <a:lstStyle/>
          <a:p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anatomy will be relevant:</a:t>
            </a:r>
          </a:p>
        </p:txBody>
      </p:sp>
      <p:sp>
        <p:nvSpPr>
          <p:cNvPr id="54274" name="Content Placeholder 2"/>
          <p:cNvSpPr>
            <a:spLocks noGrp="1"/>
          </p:cNvSpPr>
          <p:nvPr>
            <p:ph idx="1"/>
          </p:nvPr>
        </p:nvSpPr>
        <p:spPr>
          <a:xfrm>
            <a:off x="2438400" y="1447800"/>
            <a:ext cx="6553200" cy="4648200"/>
          </a:xfrm>
        </p:spPr>
        <p:txBody>
          <a:bodyPr/>
          <a:lstStyle/>
          <a:p>
            <a:r>
              <a:rPr lang="en-US" dirty="0">
                <a:latin typeface="Times New Roman" charset="0"/>
              </a:rPr>
              <a:t>Lumbar Puncture localization</a:t>
            </a:r>
          </a:p>
          <a:p>
            <a:r>
              <a:rPr lang="en-US" dirty="0">
                <a:latin typeface="Times New Roman" charset="0"/>
              </a:rPr>
              <a:t>Fractures, fragment displacement</a:t>
            </a:r>
          </a:p>
          <a:p>
            <a:r>
              <a:rPr lang="en-US" dirty="0">
                <a:latin typeface="Times New Roman" charset="0"/>
              </a:rPr>
              <a:t>Degenerative disk disease</a:t>
            </a:r>
          </a:p>
          <a:p>
            <a:r>
              <a:rPr lang="en-US" dirty="0">
                <a:latin typeface="Times New Roman" charset="0"/>
              </a:rPr>
              <a:t>Metastatic disease to spine</a:t>
            </a:r>
          </a:p>
          <a:p>
            <a:r>
              <a:rPr lang="en-US" dirty="0">
                <a:latin typeface="Times New Roman" charset="0"/>
              </a:rPr>
              <a:t>Spinal fusion hardware</a:t>
            </a:r>
          </a:p>
          <a:p>
            <a:r>
              <a:rPr lang="en-US" dirty="0">
                <a:latin typeface="Times New Roman" charset="0"/>
              </a:rPr>
              <a:t>Myelograms </a:t>
            </a:r>
            <a:r>
              <a:rPr lang="en-US" dirty="0">
                <a:latin typeface="Times New Roman" charset="0"/>
                <a:sym typeface="Wingdings" panose="05000000000000000000" pitchFamily="2" charset="2"/>
              </a:rPr>
              <a:t></a:t>
            </a:r>
            <a:r>
              <a:rPr lang="en-US" dirty="0">
                <a:latin typeface="Times New Roman" charset="0"/>
              </a:rPr>
              <a:t> extent/abnormalities of thecal sac</a:t>
            </a:r>
          </a:p>
          <a:p>
            <a:r>
              <a:rPr lang="en-US" dirty="0">
                <a:latin typeface="Times New Roman" charset="0"/>
              </a:rPr>
              <a:t>Spaces for titrated anesthesia</a:t>
            </a:r>
          </a:p>
          <a:p>
            <a:r>
              <a:rPr lang="en-US" dirty="0">
                <a:latin typeface="Times New Roman" charset="0"/>
              </a:rPr>
              <a:t>Compartments for chemotherapy</a:t>
            </a:r>
          </a:p>
        </p:txBody>
      </p:sp>
      <p:pic>
        <p:nvPicPr>
          <p:cNvPr id="3078" name="Picture 6" descr="33 Best Tree Captions for Instagram Photos">
            <a:extLst>
              <a:ext uri="{FF2B5EF4-FFF2-40B4-BE49-F238E27FC236}">
                <a16:creationId xmlns:a16="http://schemas.microsoft.com/office/drawing/2014/main" id="{7B3C6402-1C24-4101-AEA6-41C2421DA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184785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dirty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</p:txBody>
      </p:sp>
      <p:sp>
        <p:nvSpPr>
          <p:cNvPr id="56322" name="Content Placeholder 2"/>
          <p:cNvSpPr>
            <a:spLocks noGrp="1"/>
          </p:cNvSpPr>
          <p:nvPr>
            <p:ph idx="1"/>
          </p:nvPr>
        </p:nvSpPr>
        <p:spPr>
          <a:xfrm>
            <a:off x="184879" y="2944740"/>
            <a:ext cx="5029199" cy="4114800"/>
          </a:xfrm>
        </p:spPr>
        <p:txBody>
          <a:bodyPr/>
          <a:lstStyle/>
          <a:p>
            <a:pPr>
              <a:buFontTx/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en-US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 questions?</a:t>
            </a:r>
          </a:p>
          <a:p>
            <a:pPr>
              <a:buFontTx/>
              <a:buNone/>
            </a:pP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Donna </a:t>
            </a:r>
            <a:r>
              <a:rPr lang="en-US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Magid</a:t>
            </a: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MD, </a:t>
            </a:r>
            <a:r>
              <a:rPr lang="en-US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M.Ed</a:t>
            </a:r>
            <a:endParaRPr lang="en-US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en-US" sz="2800" b="1" dirty="0">
                <a:highlight>
                  <a:srgbClr val="000080"/>
                </a:highlight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dmagid@</a:t>
            </a:r>
            <a:r>
              <a:rPr lang="en-US" sz="2800" b="1" dirty="0">
                <a:solidFill>
                  <a:srgbClr val="FFFF00"/>
                </a:solidFill>
                <a:highlight>
                  <a:srgbClr val="000080"/>
                </a:highlight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jhmi</a:t>
            </a:r>
            <a:r>
              <a:rPr lang="en-US" sz="2800" b="1" dirty="0">
                <a:highlight>
                  <a:srgbClr val="000080"/>
                </a:highlight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.edu</a:t>
            </a:r>
            <a:endParaRPr lang="en-US" sz="2800" b="1" dirty="0">
              <a:highlight>
                <a:srgbClr val="00008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TeamRads.com</a:t>
            </a:r>
          </a:p>
          <a:p>
            <a:pPr>
              <a:buFontTx/>
              <a:buNone/>
            </a:pP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TheRealTeamRads</a:t>
            </a: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6" t="1112" r="12963" b="14444"/>
          <a:stretch/>
        </p:blipFill>
        <p:spPr>
          <a:xfrm>
            <a:off x="148389" y="71907"/>
            <a:ext cx="1451811" cy="2691161"/>
          </a:xfrm>
          <a:prstGeom prst="rect">
            <a:avLst/>
          </a:prstGeom>
        </p:spPr>
      </p:pic>
      <p:pic>
        <p:nvPicPr>
          <p:cNvPr id="3" name="IMG_7651 - Copy">
            <a:hlinkClick r:id="" action="ppaction://media"/>
            <a:extLst>
              <a:ext uri="{FF2B5EF4-FFF2-40B4-BE49-F238E27FC236}">
                <a16:creationId xmlns:a16="http://schemas.microsoft.com/office/drawing/2014/main" id="{34C70CBB-34DA-4680-969B-FB155DB459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00600" y="1095733"/>
            <a:ext cx="4195011" cy="42367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4D7A72D-CEB8-4019-93C6-245083CEC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277813"/>
            <a:ext cx="6781800" cy="712787"/>
          </a:xfrm>
        </p:spPr>
        <p:txBody>
          <a:bodyPr/>
          <a:lstStyle/>
          <a:p>
            <a:r>
              <a:rPr lang="en-US" sz="3200" b="1" dirty="0">
                <a:solidFill>
                  <a:srgbClr val="FFFF00"/>
                </a:solidFill>
              </a:rPr>
              <a:t>Upright Bi-pedal Posture</a:t>
            </a:r>
            <a:br>
              <a:rPr lang="en-US" sz="3200" b="1" dirty="0">
                <a:solidFill>
                  <a:srgbClr val="FFFF00"/>
                </a:solidFill>
              </a:rPr>
            </a:br>
            <a:r>
              <a:rPr lang="en-US" sz="3200" b="1" dirty="0">
                <a:solidFill>
                  <a:srgbClr val="FFFF00"/>
                </a:solidFill>
              </a:rPr>
              <a:t>Mandates Changes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052FCF-8168-4855-AED7-A77222055F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0" y="1357248"/>
            <a:ext cx="7315200" cy="5105400"/>
          </a:xfrm>
        </p:spPr>
        <p:txBody>
          <a:bodyPr/>
          <a:lstStyle/>
          <a:p>
            <a:pPr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FFFF00"/>
                </a:solidFill>
              </a:rPr>
              <a:t>SPINAL CURVES</a:t>
            </a:r>
            <a:r>
              <a:rPr lang="en-US" sz="1800" dirty="0"/>
              <a:t>: LUMBAR LORDOSIS UNIQUE  to UPRIGHT</a:t>
            </a:r>
          </a:p>
          <a:p>
            <a:pPr>
              <a:lnSpc>
                <a:spcPct val="90000"/>
              </a:lnSpc>
              <a:buNone/>
            </a:pPr>
            <a:r>
              <a:rPr lang="en-US" sz="1800" dirty="0"/>
              <a:t>             POSTURE (ARCH =s stronger support)</a:t>
            </a:r>
          </a:p>
          <a:p>
            <a:pPr>
              <a:lnSpc>
                <a:spcPct val="90000"/>
              </a:lnSpc>
              <a:buNone/>
            </a:pPr>
            <a:endParaRPr lang="en-US" sz="1800" dirty="0"/>
          </a:p>
          <a:p>
            <a:pPr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FFFF00"/>
                </a:solidFill>
              </a:rPr>
              <a:t>CENTER OF GRAVITY: ‘ PLUMB LINE’</a:t>
            </a:r>
            <a:endParaRPr lang="en-US" sz="2400" dirty="0"/>
          </a:p>
          <a:p>
            <a:pPr>
              <a:lnSpc>
                <a:spcPct val="90000"/>
              </a:lnSpc>
              <a:buNone/>
            </a:pPr>
            <a:r>
              <a:rPr lang="en-US" sz="1800" b="1" dirty="0">
                <a:solidFill>
                  <a:srgbClr val="FFFF00"/>
                </a:solidFill>
              </a:rPr>
              <a:t>     HEAD CENTERS OVER SACRUM</a:t>
            </a:r>
          </a:p>
          <a:p>
            <a:pPr>
              <a:lnSpc>
                <a:spcPct val="90000"/>
              </a:lnSpc>
              <a:buNone/>
            </a:pPr>
            <a:r>
              <a:rPr lang="en-US" sz="1800" b="1" dirty="0">
                <a:solidFill>
                  <a:srgbClr val="FFFF00"/>
                </a:solidFill>
              </a:rPr>
              <a:t>           </a:t>
            </a:r>
            <a:r>
              <a:rPr lang="en-US" sz="1800" dirty="0"/>
              <a:t>SHIFTS FORWARD in PREGNANCY</a:t>
            </a:r>
            <a:endParaRPr lang="en-US" sz="1800" b="1" dirty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  <a:buNone/>
            </a:pPr>
            <a:r>
              <a:rPr lang="en-US" sz="1800" b="1" dirty="0">
                <a:solidFill>
                  <a:srgbClr val="FFFF00"/>
                </a:solidFill>
              </a:rPr>
              <a:t>     </a:t>
            </a:r>
            <a:r>
              <a:rPr lang="en-US" sz="1800" dirty="0"/>
              <a:t>      MODIFIES as go UPHILL, DOWNHILL, CARRY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30986E-C9EB-4721-9B06-2C8DB00B4A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55" t="2126" r="13631" b="96"/>
          <a:stretch/>
        </p:blipFill>
        <p:spPr>
          <a:xfrm>
            <a:off x="5646201" y="634206"/>
            <a:ext cx="2120845" cy="55881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359126-60E7-4BBE-9D15-A9E0C990C4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3" t="8886" r="1052" b="44446"/>
          <a:stretch/>
        </p:blipFill>
        <p:spPr>
          <a:xfrm rot="5400000">
            <a:off x="1088263" y="2925326"/>
            <a:ext cx="5348806" cy="23437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189F06B-781C-4A95-825B-6D24DAF417DE}"/>
              </a:ext>
            </a:extLst>
          </p:cNvPr>
          <p:cNvSpPr txBox="1"/>
          <p:nvPr/>
        </p:nvSpPr>
        <p:spPr>
          <a:xfrm>
            <a:off x="4934531" y="6223630"/>
            <a:ext cx="17087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100" b="1" dirty="0">
                <a:solidFill>
                  <a:srgbClr val="FFFF00"/>
                </a:solidFill>
              </a:rPr>
              <a:t>Warthog; Leopard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D6AEB6-CD80-4EA4-8E57-6B2A8C0BAE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105" r="50648"/>
          <a:stretch/>
        </p:blipFill>
        <p:spPr>
          <a:xfrm>
            <a:off x="1676400" y="3237544"/>
            <a:ext cx="838200" cy="3534050"/>
          </a:xfrm>
          <a:prstGeom prst="rect">
            <a:avLst/>
          </a:prstGeom>
        </p:spPr>
      </p:pic>
      <p:sp>
        <p:nvSpPr>
          <p:cNvPr id="11" name="Down Arrow 12">
            <a:extLst>
              <a:ext uri="{FF2B5EF4-FFF2-40B4-BE49-F238E27FC236}">
                <a16:creationId xmlns:a16="http://schemas.microsoft.com/office/drawing/2014/main" id="{8494434C-433F-431C-B1DD-20E8100AF384}"/>
              </a:ext>
            </a:extLst>
          </p:cNvPr>
          <p:cNvSpPr/>
          <p:nvPr/>
        </p:nvSpPr>
        <p:spPr bwMode="auto">
          <a:xfrm>
            <a:off x="1221900" y="390751"/>
            <a:ext cx="220813" cy="49530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C179534-F12F-4019-A7DC-233629E98A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20" t="6364" r="70428"/>
          <a:stretch/>
        </p:blipFill>
        <p:spPr>
          <a:xfrm>
            <a:off x="7922100" y="3290069"/>
            <a:ext cx="113546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41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7811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2002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1191986" y="219855"/>
            <a:ext cx="4267200" cy="990600"/>
          </a:xfrm>
        </p:spPr>
        <p:txBody>
          <a:bodyPr/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Spinal Anatomy:    	Overview</a:t>
            </a:r>
          </a:p>
        </p:txBody>
      </p:sp>
      <p:pic>
        <p:nvPicPr>
          <p:cNvPr id="17411" name="Picture 2" descr="Spinal Nerv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34424"/>
            <a:ext cx="2895600" cy="647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7" descr="IMG_9195.JPG"/>
          <p:cNvPicPr>
            <a:picLocks noChangeAspect="1"/>
          </p:cNvPicPr>
          <p:nvPr/>
        </p:nvPicPr>
        <p:blipFill rotWithShape="1">
          <a:blip r:embed="rId4" cstate="print"/>
          <a:srcRect l="2865" r="8594" b="15957"/>
          <a:stretch/>
        </p:blipFill>
        <p:spPr bwMode="auto">
          <a:xfrm>
            <a:off x="1855860" y="3962400"/>
            <a:ext cx="3425536" cy="2646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 descr="Image result for people carrying heavy backpacks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533" t="-1427" r="-244911" b="-67558"/>
          <a:stretch/>
        </p:blipFill>
        <p:spPr bwMode="auto">
          <a:xfrm>
            <a:off x="-533400" y="1371600"/>
            <a:ext cx="12192000" cy="3991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5458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6858000" cy="1143000"/>
          </a:xfrm>
        </p:spPr>
        <p:txBody>
          <a:bodyPr/>
          <a:lstStyle/>
          <a:p>
            <a:r>
              <a:rPr lang="en-US" sz="4000" b="1" dirty="0">
                <a:solidFill>
                  <a:srgbClr val="FF33CC"/>
                </a:solidFill>
              </a:rPr>
              <a:t>UPRIGHT POSTURE:</a:t>
            </a:r>
            <a:br>
              <a:rPr lang="en-US" sz="4000" b="1" dirty="0">
                <a:solidFill>
                  <a:srgbClr val="FF33CC"/>
                </a:solidFill>
              </a:rPr>
            </a:br>
            <a:r>
              <a:rPr lang="en-US" sz="4000" b="1" dirty="0">
                <a:solidFill>
                  <a:srgbClr val="FF33CC"/>
                </a:solidFill>
              </a:rPr>
              <a:t> NEW STRESS</a:t>
            </a:r>
            <a:r>
              <a:rPr lang="en-US" sz="4000" dirty="0">
                <a:solidFill>
                  <a:srgbClr val="FF33CC"/>
                </a:solidFill>
              </a:rPr>
              <a:t> </a:t>
            </a:r>
          </a:p>
        </p:txBody>
      </p:sp>
      <p:sp>
        <p:nvSpPr>
          <p:cNvPr id="11366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981200"/>
            <a:ext cx="4038600" cy="48768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1800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1800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1800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1800" dirty="0"/>
          </a:p>
        </p:txBody>
      </p:sp>
      <p:pic>
        <p:nvPicPr>
          <p:cNvPr id="113673" name="Picture 9" descr="aP1010008"/>
          <p:cNvPicPr>
            <a:picLocks noChangeAspect="1" noChangeArrowheads="1"/>
          </p:cNvPicPr>
          <p:nvPr/>
        </p:nvPicPr>
        <p:blipFill>
          <a:blip r:embed="rId2" cstate="print"/>
          <a:srcRect l="24382" t="22424" r="10915" b="24149"/>
          <a:stretch>
            <a:fillRect/>
          </a:stretch>
        </p:blipFill>
        <p:spPr bwMode="auto">
          <a:xfrm>
            <a:off x="6781800" y="152400"/>
            <a:ext cx="1828800" cy="2012762"/>
          </a:xfrm>
          <a:prstGeom prst="rect">
            <a:avLst/>
          </a:prstGeom>
          <a:noFill/>
        </p:spPr>
      </p:pic>
      <p:sp>
        <p:nvSpPr>
          <p:cNvPr id="113674" name="Text Box 10"/>
          <p:cNvSpPr txBox="1">
            <a:spLocks noChangeArrowheads="1"/>
          </p:cNvSpPr>
          <p:nvPr/>
        </p:nvSpPr>
        <p:spPr bwMode="auto">
          <a:xfrm>
            <a:off x="6172200" y="2103229"/>
            <a:ext cx="3048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/>
              <a:t>American Dime Museum</a:t>
            </a:r>
          </a:p>
        </p:txBody>
      </p:sp>
      <p:pic>
        <p:nvPicPr>
          <p:cNvPr id="113676" name="Picture 12" descr="fa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799" y="1447800"/>
            <a:ext cx="3760149" cy="5029200"/>
          </a:xfrm>
          <a:prstGeom prst="rect">
            <a:avLst/>
          </a:prstGeom>
          <a:noFill/>
        </p:spPr>
      </p:pic>
      <p:pic>
        <p:nvPicPr>
          <p:cNvPr id="222210" name="Picture 2" descr="Image result for cartoon, people looking at cell phone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2" t="9711" r="23686" b="9661"/>
          <a:stretch/>
        </p:blipFill>
        <p:spPr bwMode="auto">
          <a:xfrm>
            <a:off x="2743200" y="4648200"/>
            <a:ext cx="1143000" cy="174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2212" name="Picture 4" descr="Prenatal &amp;amp; Peds Chiropractic | Circle of Wellness | Rockford">
            <a:extLst>
              <a:ext uri="{FF2B5EF4-FFF2-40B4-BE49-F238E27FC236}">
                <a16:creationId xmlns:a16="http://schemas.microsoft.com/office/drawing/2014/main" id="{A471D631-0A14-408C-B1E2-732239B99A5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2" y="2615078"/>
            <a:ext cx="3581398" cy="366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Cervical Spine</a:t>
            </a:r>
          </a:p>
        </p:txBody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00200" y="1143000"/>
            <a:ext cx="7315200" cy="5029200"/>
          </a:xfrm>
        </p:spPr>
        <p:txBody>
          <a:bodyPr/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7 vertebral bodies *but*</a:t>
            </a: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8 cervical nerves-- exiting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ABOVE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vertebral 	body level  	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(C8 @ T1)</a:t>
            </a: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5 ‘joints’ each level:</a:t>
            </a:r>
          </a:p>
          <a:p>
            <a:pPr lvl="1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Intervertebral disk 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(fibrocartilage)</a:t>
            </a:r>
          </a:p>
          <a:p>
            <a:pPr lvl="1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2 uncovertebral joints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(‘cups”)</a:t>
            </a:r>
          </a:p>
          <a:p>
            <a:pPr lvl="1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2 facet joints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(synovial)</a:t>
            </a:r>
          </a:p>
        </p:txBody>
      </p:sp>
      <p:pic>
        <p:nvPicPr>
          <p:cNvPr id="1028" name="Picture 4" descr="Image result for uncovertebral joint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9" t="34994" r="22948" b="608"/>
          <a:stretch/>
        </p:blipFill>
        <p:spPr bwMode="auto">
          <a:xfrm>
            <a:off x="6477000" y="3124200"/>
            <a:ext cx="2125548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stacked cups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393" y="5181600"/>
            <a:ext cx="866207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Spinal Nerve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41"/>
          <a:stretch/>
        </p:blipFill>
        <p:spPr bwMode="auto">
          <a:xfrm>
            <a:off x="285048" y="101180"/>
            <a:ext cx="1676400" cy="630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xial spine MRI.mpg" descr="/Volumes/kjadmin/Core/KJ My Documents July 2007/Professional/Radiology/Presentations/Spinal Anatomy 2009 Update/Axial spine MRI.mpg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5410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Image result for ct image spi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ge result for ct image spin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27397" t="-1220" r="26028" b="1220"/>
          <a:stretch/>
        </p:blipFill>
        <p:spPr>
          <a:xfrm>
            <a:off x="2667000" y="228600"/>
            <a:ext cx="2963231" cy="6244806"/>
          </a:xfrm>
          <a:prstGeom prst="rect">
            <a:avLst/>
          </a:prstGeom>
        </p:spPr>
      </p:pic>
      <p:pic>
        <p:nvPicPr>
          <p:cNvPr id="2050" name="Picture 2" descr="Image result for mri cervical spin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33" r="32751"/>
          <a:stretch/>
        </p:blipFill>
        <p:spPr bwMode="auto">
          <a:xfrm>
            <a:off x="6019800" y="421926"/>
            <a:ext cx="2852108" cy="600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PPP_SMEDI_TXT_Backbone">
  <a:themeElements>
    <a:clrScheme name="">
      <a:dk1>
        <a:srgbClr val="808080"/>
      </a:dk1>
      <a:lt1>
        <a:srgbClr val="FFFFFF"/>
      </a:lt1>
      <a:dk2>
        <a:srgbClr val="808080"/>
      </a:dk2>
      <a:lt2>
        <a:srgbClr val="000000"/>
      </a:lt2>
      <a:accent1>
        <a:srgbClr val="00CC99"/>
      </a:accent1>
      <a:accent2>
        <a:srgbClr val="3333CC"/>
      </a:accent2>
      <a:accent3>
        <a:srgbClr val="C0C0C0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PP_SMEDI_TXT_Backbon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PP_SMEDI_TXT_Backbon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MEDI_TXT_Backbon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MEDI_TXT_Backbon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MEDI_TXT_Backbon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MEDI_TXT_Backbon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MEDI_TXT_Backbon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MEDI_TXT_Backbon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PPP_SMEDI_TXT_Backbone</Template>
  <TotalTime>2306</TotalTime>
  <Words>845</Words>
  <Application>Microsoft Office PowerPoint</Application>
  <PresentationFormat>On-screen Show (4:3)</PresentationFormat>
  <Paragraphs>170</Paragraphs>
  <Slides>51</Slides>
  <Notes>3</Notes>
  <HiddenSlides>0</HiddenSlides>
  <MMClips>17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9" baseType="lpstr">
      <vt:lpstr>ＭＳ Ｐゴシック</vt:lpstr>
      <vt:lpstr>Aharoni</vt:lpstr>
      <vt:lpstr>Arial</vt:lpstr>
      <vt:lpstr>Calibri</vt:lpstr>
      <vt:lpstr>Segoe UI Black</vt:lpstr>
      <vt:lpstr>Times New Roman</vt:lpstr>
      <vt:lpstr>Wingdings</vt:lpstr>
      <vt:lpstr>PPP_SMEDI_TXT_Backbone</vt:lpstr>
      <vt:lpstr>BACK TO BASICS: Basic Back</vt:lpstr>
      <vt:lpstr>OBJECTIVES (anatomy&gt;Imaging) </vt:lpstr>
      <vt:lpstr>CT: Slices in 3 Dimensions</vt:lpstr>
      <vt:lpstr>Complex 3D Anatomy:  CT</vt:lpstr>
      <vt:lpstr>Upright Bi-pedal Posture Mandates Changes</vt:lpstr>
      <vt:lpstr>Spinal Anatomy:     Overview</vt:lpstr>
      <vt:lpstr>UPRIGHT POSTURE:  NEW STRESS </vt:lpstr>
      <vt:lpstr>Cervical Spine</vt:lpstr>
      <vt:lpstr>PowerPoint Presentation</vt:lpstr>
      <vt:lpstr>Cervical vertebral body</vt:lpstr>
      <vt:lpstr>PowerPoint Presentation</vt:lpstr>
      <vt:lpstr>PowerPoint Presentation</vt:lpstr>
      <vt:lpstr>GENERAL OVERVIEW</vt:lpstr>
      <vt:lpstr>PowerPoint Presentation</vt:lpstr>
      <vt:lpstr>THORACIC / LUMBAR  OVERVIEW</vt:lpstr>
      <vt:lpstr>Lumbar spine: Close up</vt:lpstr>
      <vt:lpstr>PowerPoint Presentation</vt:lpstr>
      <vt:lpstr>Nerve roots: Thoracic / Lumbar </vt:lpstr>
      <vt:lpstr>PowerPoint Presentation</vt:lpstr>
      <vt:lpstr>Degenerative disc disease</vt:lpstr>
      <vt:lpstr>PowerPoint Presentation</vt:lpstr>
      <vt:lpstr>Stable yet Flexible: How??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Terminology: Canal layers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TEACHING POINTS</vt:lpstr>
      <vt:lpstr>Take Home: C Spine</vt:lpstr>
      <vt:lpstr>TAKE HOME: T Spine</vt:lpstr>
      <vt:lpstr>TAKE HOME : L Spine</vt:lpstr>
      <vt:lpstr>Comparative Anatomy: GIRAFFE</vt:lpstr>
      <vt:lpstr>This anatomy will be relevant:</vt:lpstr>
      <vt:lpstr>Thank you!</vt:lpstr>
      <vt:lpstr>PowerPoint Presentation</vt:lpstr>
      <vt:lpstr>PowerPoint Presentation</vt:lpstr>
    </vt:vector>
  </TitlesOfParts>
  <Company>None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Spinal anatomy</dc:title>
  <dc:creator>User</dc:creator>
  <cp:lastModifiedBy>Donna Magid, MD, M.Ed, FAUR</cp:lastModifiedBy>
  <cp:revision>110</cp:revision>
  <dcterms:created xsi:type="dcterms:W3CDTF">2006-09-12T14:57:57Z</dcterms:created>
  <dcterms:modified xsi:type="dcterms:W3CDTF">2022-09-11T15:39:52Z</dcterms:modified>
</cp:coreProperties>
</file>