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6"/>
  </p:notesMasterIdLst>
  <p:sldIdLst>
    <p:sldId id="330" r:id="rId2"/>
    <p:sldId id="294" r:id="rId3"/>
    <p:sldId id="316" r:id="rId4"/>
    <p:sldId id="314" r:id="rId5"/>
    <p:sldId id="262" r:id="rId6"/>
    <p:sldId id="296" r:id="rId7"/>
    <p:sldId id="259" r:id="rId8"/>
    <p:sldId id="290" r:id="rId9"/>
    <p:sldId id="272" r:id="rId10"/>
    <p:sldId id="269" r:id="rId11"/>
    <p:sldId id="266" r:id="rId12"/>
    <p:sldId id="289" r:id="rId13"/>
    <p:sldId id="260" r:id="rId14"/>
    <p:sldId id="261" r:id="rId15"/>
    <p:sldId id="315" r:id="rId16"/>
    <p:sldId id="320" r:id="rId17"/>
    <p:sldId id="321" r:id="rId18"/>
    <p:sldId id="322" r:id="rId19"/>
    <p:sldId id="297" r:id="rId20"/>
    <p:sldId id="258" r:id="rId21"/>
    <p:sldId id="287" r:id="rId22"/>
    <p:sldId id="298" r:id="rId23"/>
    <p:sldId id="263" r:id="rId24"/>
    <p:sldId id="311" r:id="rId25"/>
    <p:sldId id="309" r:id="rId26"/>
    <p:sldId id="323" r:id="rId27"/>
    <p:sldId id="324" r:id="rId28"/>
    <p:sldId id="325" r:id="rId29"/>
    <p:sldId id="295" r:id="rId30"/>
    <p:sldId id="310" r:id="rId31"/>
    <p:sldId id="264" r:id="rId32"/>
    <p:sldId id="286" r:id="rId33"/>
    <p:sldId id="299" r:id="rId34"/>
    <p:sldId id="273" r:id="rId35"/>
    <p:sldId id="300" r:id="rId36"/>
    <p:sldId id="292" r:id="rId37"/>
    <p:sldId id="327" r:id="rId38"/>
    <p:sldId id="291" r:id="rId39"/>
    <p:sldId id="328" r:id="rId40"/>
    <p:sldId id="329" r:id="rId41"/>
    <p:sldId id="267" r:id="rId42"/>
    <p:sldId id="271" r:id="rId43"/>
    <p:sldId id="277" r:id="rId44"/>
    <p:sldId id="276" r:id="rId45"/>
    <p:sldId id="305" r:id="rId46"/>
    <p:sldId id="306" r:id="rId47"/>
    <p:sldId id="307" r:id="rId48"/>
    <p:sldId id="308" r:id="rId49"/>
    <p:sldId id="282" r:id="rId50"/>
    <p:sldId id="303" r:id="rId51"/>
    <p:sldId id="312" r:id="rId52"/>
    <p:sldId id="265" r:id="rId53"/>
    <p:sldId id="275" r:id="rId54"/>
    <p:sldId id="274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CB10"/>
    <a:srgbClr val="FFFF00"/>
    <a:srgbClr val="F907E8"/>
    <a:srgbClr val="0000CC"/>
    <a:srgbClr val="080808"/>
    <a:srgbClr val="000066"/>
    <a:srgbClr val="EC0B0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3" d="100"/>
          <a:sy n="113" d="100"/>
        </p:scale>
        <p:origin x="126" y="27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CCDB32B-46B4-4BD1-B1A4-7F36140AD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This is Anat so contents count but non-interpretive skills drive the future. Increasing focus on non-interpretive skills– appropriate timely safe care– medicine so complex, knowing which service to call or which study to request not always clear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209784-EC1F-4DA6-9328-FC7BF512CA2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show you anatomy simulating and surpassing that seen in the Gross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DB32B-46B4-4BD1-B1A4-7F36140AD75F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82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17F051-636D-48CB-B6FE-BCC81EB6473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Spent a maternity leave trying to understand the embryology and ‘why’ of the hip…began to understand how little we knew and what am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iracle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it all is….tried to explain it in clinic, starting an argument amongst the hip, knee and ankle Orthopods as to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whther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it was the fem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hd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the fem condyles, or the distal tibial plafond.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You are obliged to go skin in—get bogged down in the relative minutia of muscles, superficial twipgs of vesels and nerves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6D54D2-34F3-4D75-8F84-ABA7B08D640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4F41ED-4046-4FFD-98A3-486BABDDECDC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rgbClr val="32324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96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</p:grpSp>
      <p:sp>
        <p:nvSpPr>
          <p:cNvPr id="1097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97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8707-4A23-4CD0-A537-EF50888A10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81614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2B297-82DE-48D1-B9F0-82F55F189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1185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15BDC-1D24-4370-AA0F-79DAFB409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3374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050F5-0AA0-4614-9B45-ECDA6F3020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306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7B6AB-2B38-4646-AED5-F184F0C59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398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B5E40-3811-483A-A314-10643D0492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8441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3350"/>
            <a:ext cx="8229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07A7-70E3-4CF8-B723-DB0B6BDF5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942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385A9-AB9C-4751-AD43-9B057D06EF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063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CAB3B-854D-4BB9-AE45-C15E6D6A7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537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AF108-3B02-4E5C-A6B0-606AF811C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544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3982-B2CB-41B6-8D85-E1B2CC4E3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356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3C3F-0AD1-41DC-B48D-7F2251062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855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42D04-C77B-4AAF-A473-0613BEC22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966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F996B-359B-4FB5-A778-875E05A1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6870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6DBC3-2D9A-4C20-9212-C0D26056E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848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343C6-BB3A-46B6-99F6-CBEEE3448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7813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C7222-9BA5-48CE-9D3E-D0C29A43CF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742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085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1085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5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6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087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</p:grpSp>
      <p:sp>
        <p:nvSpPr>
          <p:cNvPr id="1087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CA99D50-6B8B-42ED-A9A6-B14177B9B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876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76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76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76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2" name="Picture 223" descr="CobaltPython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84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20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20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mrads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9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68.jpeg"/><Relationship Id="rId5" Type="http://schemas.openxmlformats.org/officeDocument/2006/relationships/image" Target="../media/image2.pn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rgbClr val="32324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5CB6-F128-4E74-AD2C-4AC75215E238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533400" y="350837"/>
            <a:ext cx="7772400" cy="1736725"/>
          </a:xfrm>
        </p:spPr>
        <p:txBody>
          <a:bodyPr/>
          <a:lstStyle/>
          <a:p>
            <a:r>
              <a:rPr lang="en-US" b="1" dirty="0">
                <a:solidFill>
                  <a:srgbClr val="F907E8"/>
                </a:solidFill>
              </a:rPr>
              <a:t>Radiology-Gross Anatomy Correlations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9F9F4-CEE6-46A6-ADDF-6AE432B2A76C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304800" y="2286000"/>
            <a:ext cx="8610600" cy="1752600"/>
          </a:xfrm>
        </p:spPr>
        <p:txBody>
          <a:bodyPr/>
          <a:lstStyle/>
          <a:p>
            <a:r>
              <a:rPr lang="en-US" sz="3600" b="1" dirty="0">
                <a:solidFill>
                  <a:srgbClr val="92D050"/>
                </a:solidFill>
              </a:rPr>
              <a:t>Donna </a:t>
            </a:r>
            <a:r>
              <a:rPr lang="en-US" sz="3600" b="1" dirty="0" err="1">
                <a:solidFill>
                  <a:srgbClr val="92D050"/>
                </a:solidFill>
              </a:rPr>
              <a:t>Magid</a:t>
            </a:r>
            <a:r>
              <a:rPr lang="en-US" sz="3600" b="1" dirty="0">
                <a:solidFill>
                  <a:srgbClr val="92D050"/>
                </a:solidFill>
              </a:rPr>
              <a:t> MD, </a:t>
            </a:r>
            <a:r>
              <a:rPr lang="en-US" sz="3600" b="1" dirty="0" err="1">
                <a:solidFill>
                  <a:srgbClr val="92D050"/>
                </a:solidFill>
              </a:rPr>
              <a:t>M.Ed</a:t>
            </a:r>
            <a:r>
              <a:rPr lang="en-US" sz="3600" b="1" dirty="0">
                <a:solidFill>
                  <a:srgbClr val="92D050"/>
                </a:solidFill>
              </a:rPr>
              <a:t>, FAUR</a:t>
            </a:r>
          </a:p>
          <a:p>
            <a:r>
              <a:rPr lang="en-US" b="1" dirty="0">
                <a:solidFill>
                  <a:srgbClr val="FFFF00"/>
                </a:solidFill>
                <a:highlight>
                  <a:srgbClr val="0000FF"/>
                </a:highlight>
              </a:rPr>
              <a:t>Professor, Radiology</a:t>
            </a:r>
          </a:p>
          <a:p>
            <a:r>
              <a:rPr lang="en-US" b="1" dirty="0">
                <a:solidFill>
                  <a:srgbClr val="FFFF00"/>
                </a:solidFill>
                <a:highlight>
                  <a:srgbClr val="0000FF"/>
                </a:highlight>
              </a:rPr>
              <a:t>Professor, </a:t>
            </a:r>
            <a:r>
              <a:rPr lang="en-US" b="1" dirty="0" err="1">
                <a:solidFill>
                  <a:srgbClr val="FFFF00"/>
                </a:solidFill>
                <a:highlight>
                  <a:srgbClr val="0000FF"/>
                </a:highlight>
              </a:rPr>
              <a:t>Orthopaedic</a:t>
            </a:r>
            <a:r>
              <a:rPr lang="en-US" b="1" dirty="0">
                <a:solidFill>
                  <a:srgbClr val="FFFF00"/>
                </a:solidFill>
                <a:highlight>
                  <a:srgbClr val="0000FF"/>
                </a:highlight>
              </a:rPr>
              <a:t> Surgery</a:t>
            </a:r>
          </a:p>
          <a:p>
            <a:r>
              <a:rPr lang="en-US" b="1" dirty="0">
                <a:solidFill>
                  <a:srgbClr val="FFFF00"/>
                </a:solidFill>
                <a:highlight>
                  <a:srgbClr val="0000FF"/>
                </a:highlight>
              </a:rPr>
              <a:t>Professor, Functional Anatomy and Evolution</a:t>
            </a:r>
          </a:p>
          <a:p>
            <a:r>
              <a:rPr lang="en-US" b="1" dirty="0">
                <a:solidFill>
                  <a:srgbClr val="0BCB10"/>
                </a:solidFill>
              </a:rPr>
              <a:t>Hopkins Lifer</a:t>
            </a:r>
            <a:r>
              <a:rPr lang="en-US" dirty="0">
                <a:solidFill>
                  <a:srgbClr val="0BCB10"/>
                </a:solidFill>
              </a:rPr>
              <a:t>:  med school, residency, Fellowship</a:t>
            </a:r>
            <a:r>
              <a:rPr lang="en-US">
                <a:solidFill>
                  <a:srgbClr val="0BCB10"/>
                </a:solidFill>
              </a:rPr>
              <a:t>, Faculty…</a:t>
            </a:r>
            <a:endParaRPr lang="en-US" dirty="0">
              <a:solidFill>
                <a:srgbClr val="0BCB1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4732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 Pelvic Fracture Who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048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 Pelvic Fracture Hem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048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BFB19"/>
                </a:solidFill>
                <a:ea typeface="+mj-ea"/>
              </a:rPr>
              <a:t>WEIGHT BEARING: ARCH</a:t>
            </a:r>
          </a:p>
        </p:txBody>
      </p:sp>
      <p:pic>
        <p:nvPicPr>
          <p:cNvPr id="17411" name="Picture 8" descr="BONE BOX hemipel AP acet and ant r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5634" r="11111" b="11267"/>
          <a:stretch>
            <a:fillRect/>
          </a:stretch>
        </p:blipFill>
        <p:spPr>
          <a:xfrm>
            <a:off x="228600" y="1371600"/>
            <a:ext cx="4054475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905000"/>
            <a:ext cx="4419600" cy="49530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2000" b="1" dirty="0"/>
              <a:t>STRUCTURALLY SOUND </a:t>
            </a:r>
            <a:r>
              <a:rPr lang="en-US" sz="2800" b="1" dirty="0"/>
              <a:t>CURVES &amp; ARCHES </a:t>
            </a:r>
            <a:r>
              <a:rPr lang="en-US" sz="2000" b="1" dirty="0"/>
              <a:t>ARE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BFB19"/>
                </a:solidFill>
              </a:rPr>
              <a:t>INHERENTLY STRONG </a:t>
            </a:r>
            <a:r>
              <a:rPr lang="en-US" sz="2000" b="1" dirty="0">
                <a:solidFill>
                  <a:srgbClr val="FBFB19"/>
                </a:solidFill>
              </a:rPr>
              <a:t>AND </a:t>
            </a:r>
            <a:r>
              <a:rPr lang="en-US" sz="2800" b="1" dirty="0">
                <a:solidFill>
                  <a:srgbClr val="FBFB19"/>
                </a:solidFill>
              </a:rPr>
              <a:t>STABLE</a:t>
            </a:r>
            <a:r>
              <a:rPr lang="en-US" sz="2800" b="1" dirty="0"/>
              <a:t>   (pelvis, skull, ribs, foot…)       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 dirty="0"/>
              <a:t>(</a:t>
            </a:r>
            <a:r>
              <a:rPr lang="en-US" sz="2000" b="1" dirty="0"/>
              <a:t>CAN </a:t>
            </a:r>
            <a:r>
              <a:rPr lang="en-US" sz="2800" b="1" dirty="0"/>
              <a:t>BEAR, TRANSFER, MORE WEIGHT)</a:t>
            </a:r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endParaRPr lang="en-US" sz="2800" dirty="0">
              <a:effectLst/>
            </a:endParaRPr>
          </a:p>
          <a:p>
            <a:pPr eaLnBrk="1" hangingPunct="1">
              <a:buFont typeface="Wingdings" charset="2"/>
              <a:buNone/>
              <a:defRPr/>
            </a:pPr>
            <a:endParaRPr lang="en-US" sz="2800" dirty="0"/>
          </a:p>
        </p:txBody>
      </p:sp>
      <p:pic>
        <p:nvPicPr>
          <p:cNvPr id="17413" name="Picture 9" descr="IMG_333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11620" r="6212" b="23572"/>
          <a:stretch>
            <a:fillRect/>
          </a:stretch>
        </p:blipFill>
        <p:spPr>
          <a:xfrm>
            <a:off x="3048000" y="1676400"/>
            <a:ext cx="15240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907E8"/>
                </a:solidFill>
                <a:ea typeface="+mj-ea"/>
              </a:rPr>
              <a:t>SI </a:t>
            </a:r>
            <a:r>
              <a:rPr lang="en-US" sz="2800" b="1" dirty="0">
                <a:solidFill>
                  <a:srgbClr val="F907E8"/>
                </a:solidFill>
                <a:ea typeface="+mj-ea"/>
              </a:rPr>
              <a:t>(sacroiliac)</a:t>
            </a:r>
            <a:r>
              <a:rPr lang="en-US" sz="7200" b="1" dirty="0">
                <a:solidFill>
                  <a:srgbClr val="F907E8"/>
                </a:solidFill>
                <a:ea typeface="+mj-ea"/>
              </a:rPr>
              <a:t> </a:t>
            </a:r>
            <a:r>
              <a:rPr lang="en-US" b="1" dirty="0">
                <a:solidFill>
                  <a:srgbClr val="F907E8"/>
                </a:solidFill>
                <a:ea typeface="+mj-ea"/>
              </a:rPr>
              <a:t>JOINT STABILITY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219200"/>
            <a:ext cx="5105400" cy="51816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2000" b="1" dirty="0"/>
              <a:t>MINIMAL INHERENT BONY INTERLOCK;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STRONGEST LIGAMENTS </a:t>
            </a:r>
            <a:r>
              <a:rPr lang="en-US" sz="2800" b="1" dirty="0"/>
              <a:t>IN BODY </a:t>
            </a:r>
            <a:r>
              <a:rPr lang="en-US" sz="2000" b="1" dirty="0"/>
              <a:t>BIND SI JOINTS, RING TOGETHER </a:t>
            </a:r>
            <a:endParaRPr lang="en-US" sz="2800" b="1" dirty="0"/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 dirty="0"/>
              <a:t> 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 dirty="0">
                <a:solidFill>
                  <a:srgbClr val="FFC000"/>
                </a:solidFill>
              </a:rPr>
              <a:t>TRAUMA</a:t>
            </a:r>
            <a:r>
              <a:rPr lang="en-US" sz="2000" dirty="0"/>
              <a:t>: </a:t>
            </a:r>
            <a:r>
              <a:rPr lang="en-US" sz="2400" b="1" dirty="0"/>
              <a:t>PELVIC INSTABILITY </a:t>
            </a:r>
            <a:r>
              <a:rPr lang="en-US" sz="1800" b="1" dirty="0"/>
              <a:t>(BY PHYSICAL EXAM OR IMAGING) </a:t>
            </a:r>
            <a:r>
              <a:rPr lang="en-US" sz="2400" b="1" dirty="0"/>
              <a:t>IMPLIES </a:t>
            </a:r>
            <a:r>
              <a:rPr lang="en-US" sz="2800" b="1" i="1" dirty="0">
                <a:solidFill>
                  <a:srgbClr val="F907E8"/>
                </a:solidFill>
              </a:rPr>
              <a:t>MASSIVE</a:t>
            </a:r>
            <a:r>
              <a:rPr lang="en-US" sz="2400" b="1" dirty="0"/>
              <a:t> INJURIES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z="2400" dirty="0"/>
          </a:p>
          <a:p>
            <a:pPr eaLnBrk="1" hangingPunct="1">
              <a:buFont typeface="Wingdings" charset="2"/>
              <a:buNone/>
              <a:defRPr/>
            </a:pPr>
            <a:endParaRPr lang="en-US" sz="2000" dirty="0"/>
          </a:p>
          <a:p>
            <a:pPr eaLnBrk="1" hangingPunct="1">
              <a:buFont typeface="Wingdings" charset="2"/>
              <a:buNone/>
              <a:defRPr/>
            </a:pPr>
            <a:endParaRPr lang="en-US" sz="2000" dirty="0"/>
          </a:p>
          <a:p>
            <a:pPr eaLnBrk="1" hangingPunct="1">
              <a:buFont typeface="Wingdings" charset="2"/>
              <a:buNone/>
              <a:defRPr/>
            </a:pPr>
            <a:endParaRPr lang="en-US" sz="2000" dirty="0"/>
          </a:p>
        </p:txBody>
      </p:sp>
      <p:pic>
        <p:nvPicPr>
          <p:cNvPr id="18436" name="Picture 6" descr="SI INJECTN SCOUT Quinn 4145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5" b="5882"/>
          <a:stretch>
            <a:fillRect/>
          </a:stretch>
        </p:blipFill>
        <p:spPr>
          <a:xfrm>
            <a:off x="5105400" y="990600"/>
            <a:ext cx="3800475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ight Arrow 1"/>
          <p:cNvSpPr>
            <a:spLocks noChangeArrowheads="1"/>
          </p:cNvSpPr>
          <p:nvPr/>
        </p:nvSpPr>
        <p:spPr bwMode="auto">
          <a:xfrm>
            <a:off x="6743700" y="2057400"/>
            <a:ext cx="406400" cy="228600"/>
          </a:xfrm>
          <a:prstGeom prst="rightArrow">
            <a:avLst>
              <a:gd name="adj1" fmla="val 50000"/>
              <a:gd name="adj2" fmla="val 4993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8438" name="Right Arrow 2"/>
          <p:cNvSpPr>
            <a:spLocks noChangeArrowheads="1"/>
          </p:cNvSpPr>
          <p:nvPr/>
        </p:nvSpPr>
        <p:spPr bwMode="auto">
          <a:xfrm>
            <a:off x="6096000" y="3111500"/>
            <a:ext cx="647700" cy="190500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8439" name="Left Arrow 3"/>
          <p:cNvSpPr>
            <a:spLocks noChangeArrowheads="1"/>
          </p:cNvSpPr>
          <p:nvPr/>
        </p:nvSpPr>
        <p:spPr bwMode="auto">
          <a:xfrm>
            <a:off x="7467600" y="2057400"/>
            <a:ext cx="3810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8440" name="Left Arrow 4"/>
          <p:cNvSpPr>
            <a:spLocks noChangeArrowheads="1"/>
          </p:cNvSpPr>
          <p:nvPr/>
        </p:nvSpPr>
        <p:spPr bwMode="auto">
          <a:xfrm>
            <a:off x="7016750" y="3128963"/>
            <a:ext cx="450850" cy="223837"/>
          </a:xfrm>
          <a:prstGeom prst="leftArrow">
            <a:avLst>
              <a:gd name="adj1" fmla="val 50000"/>
              <a:gd name="adj2" fmla="val 5007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907E8"/>
                </a:solidFill>
              </a:rPr>
              <a:t>“BONES TALK”:  </a:t>
            </a:r>
            <a:r>
              <a:rPr lang="en-US" sz="3200" b="1" dirty="0">
                <a:solidFill>
                  <a:srgbClr val="F907E8"/>
                </a:solidFill>
              </a:rPr>
              <a:t>WOLFF’S LAW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763000" cy="5135563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400" dirty="0">
                <a:solidFill>
                  <a:srgbClr val="FBFB19"/>
                </a:solidFill>
              </a:rPr>
              <a:t> </a:t>
            </a:r>
            <a:r>
              <a:rPr lang="en-US" sz="4400" b="1" dirty="0">
                <a:solidFill>
                  <a:srgbClr val="FBFB19"/>
                </a:solidFill>
              </a:rPr>
              <a:t>BONE </a:t>
            </a:r>
            <a:r>
              <a:rPr lang="en-US" sz="2800" b="1" dirty="0">
                <a:solidFill>
                  <a:srgbClr val="FBFB19"/>
                </a:solidFill>
              </a:rPr>
              <a:t>(OSTEO</a:t>
            </a:r>
            <a:r>
              <a:rPr lang="en-US" sz="2800" b="1" i="1" dirty="0">
                <a:solidFill>
                  <a:srgbClr val="FFFF00"/>
                </a:solidFill>
              </a:rPr>
              <a:t>CYTES</a:t>
            </a:r>
            <a:r>
              <a:rPr lang="en-US" sz="2800" b="1" dirty="0">
                <a:solidFill>
                  <a:srgbClr val="FBFB19"/>
                </a:solidFill>
              </a:rPr>
              <a:t>- ’blasts, ’clasts)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4400" b="1" dirty="0">
                <a:solidFill>
                  <a:srgbClr val="FBFB19"/>
                </a:solidFill>
              </a:rPr>
              <a:t> </a:t>
            </a:r>
            <a:r>
              <a:rPr lang="en-US" sz="4000" b="1" dirty="0">
                <a:solidFill>
                  <a:srgbClr val="FBFB19"/>
                </a:solidFill>
              </a:rPr>
              <a:t>CONSTANT WORK-IN-PROGRESS</a:t>
            </a:r>
            <a:r>
              <a:rPr lang="en-US" sz="4400" dirty="0"/>
              <a:t>  </a:t>
            </a:r>
          </a:p>
          <a:p>
            <a:pPr eaLnBrk="1" hangingPunct="1">
              <a:buClr>
                <a:srgbClr val="F907E8"/>
              </a:buClr>
              <a:buSzPct val="150000"/>
              <a:buFont typeface="Wingdings" charset="2"/>
              <a:buChar char="§"/>
              <a:defRPr/>
            </a:pPr>
            <a:r>
              <a:rPr lang="en-US" sz="3600" dirty="0"/>
              <a:t>   </a:t>
            </a:r>
            <a:r>
              <a:rPr lang="en-US" sz="3600" b="1" dirty="0"/>
              <a:t>PRODUCE </a:t>
            </a:r>
            <a:r>
              <a:rPr lang="en-US" b="1" dirty="0"/>
              <a:t>and</a:t>
            </a:r>
            <a:r>
              <a:rPr lang="en-US" sz="3600" b="1" dirty="0"/>
              <a:t> REPAIR</a:t>
            </a:r>
          </a:p>
          <a:p>
            <a:pPr eaLnBrk="1" hangingPunct="1">
              <a:buClr>
                <a:srgbClr val="F907E8"/>
              </a:buClr>
              <a:buSzPct val="150000"/>
              <a:buFont typeface="Wingdings" charset="2"/>
              <a:buChar char="§"/>
              <a:defRPr/>
            </a:pPr>
            <a:r>
              <a:rPr lang="en-US" sz="3600" b="1" dirty="0"/>
              <a:t>   DESTROY </a:t>
            </a:r>
            <a:r>
              <a:rPr lang="en-US" b="1" dirty="0"/>
              <a:t>or</a:t>
            </a:r>
            <a:r>
              <a:rPr lang="en-US" sz="3600" b="1" dirty="0"/>
              <a:t> REMODEL</a:t>
            </a:r>
          </a:p>
          <a:p>
            <a:pPr eaLnBrk="1" hangingPunct="1">
              <a:buClr>
                <a:srgbClr val="F907E8"/>
              </a:buClr>
              <a:buSzPct val="150000"/>
              <a:buFont typeface="Wingdings" charset="2"/>
              <a:buChar char="§"/>
              <a:defRPr/>
            </a:pPr>
            <a:r>
              <a:rPr lang="en-US" sz="3600" b="1" dirty="0"/>
              <a:t>   GRAVITY,  MOTION, </a:t>
            </a:r>
            <a:r>
              <a:rPr lang="en-US" b="1" dirty="0"/>
              <a:t>etc</a:t>
            </a:r>
            <a:r>
              <a:rPr lang="en-US" sz="3600" b="1" dirty="0"/>
              <a:t>. MODIFY       </a:t>
            </a:r>
            <a:r>
              <a:rPr lang="en-US" sz="2800" b="1" dirty="0"/>
              <a:t>	PREDETERMINED </a:t>
            </a:r>
            <a:r>
              <a:rPr lang="en-US" sz="3600" b="1" dirty="0"/>
              <a:t>GENETIC 	BLUEPRINT </a:t>
            </a:r>
            <a:r>
              <a:rPr lang="en-US" sz="2400" b="1" dirty="0"/>
              <a:t>(‘NATURE vs NURTURE’)</a:t>
            </a:r>
          </a:p>
        </p:txBody>
      </p:sp>
      <p:pic>
        <p:nvPicPr>
          <p:cNvPr id="19460" name="Picture 11" descr="Image result for images of +/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24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907E8"/>
                </a:solidFill>
                <a:ea typeface="+mj-ea"/>
              </a:rPr>
              <a:t>BIOMECHANICS </a:t>
            </a:r>
            <a:r>
              <a:rPr lang="en-US" sz="2400" b="1" dirty="0">
                <a:solidFill>
                  <a:srgbClr val="F907E8"/>
                </a:solidFill>
                <a:ea typeface="+mj-ea"/>
              </a:rPr>
              <a:t>AND</a:t>
            </a:r>
            <a:r>
              <a:rPr lang="en-US" b="1" dirty="0">
                <a:solidFill>
                  <a:srgbClr val="F907E8"/>
                </a:solidFill>
                <a:ea typeface="+mj-ea"/>
              </a:rPr>
              <a:t> LOAD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2192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b="1" dirty="0">
              <a:solidFill>
                <a:srgbClr val="FBFB19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>
                <a:solidFill>
                  <a:srgbClr val="FBFB19"/>
                </a:solidFill>
              </a:rPr>
              <a:t>BODY WEIGHT TRANSFER:</a:t>
            </a:r>
            <a:r>
              <a:rPr lang="en-US" sz="1600" b="1" dirty="0"/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00" b="1" dirty="0"/>
              <a:t>    </a:t>
            </a:r>
            <a:r>
              <a:rPr lang="en-US" sz="2000" b="1" dirty="0"/>
              <a:t>TINY</a:t>
            </a:r>
            <a:r>
              <a:rPr lang="en-US" sz="1800" b="1" dirty="0"/>
              <a:t> </a:t>
            </a:r>
            <a:r>
              <a:rPr lang="en-US" sz="2400" b="1" dirty="0">
                <a:solidFill>
                  <a:srgbClr val="FFFF00"/>
                </a:solidFill>
              </a:rPr>
              <a:t>ACETABULAR ROOF</a:t>
            </a:r>
            <a:r>
              <a:rPr lang="en-US" sz="2400" b="1" dirty="0"/>
              <a:t> </a:t>
            </a:r>
            <a:r>
              <a:rPr lang="en-US" dirty="0">
                <a:sym typeface="Wingdings" charset="2"/>
              </a:rPr>
              <a:t>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00" b="1" dirty="0"/>
              <a:t>    </a:t>
            </a:r>
            <a:r>
              <a:rPr lang="en-US" sz="2000" b="1" dirty="0"/>
              <a:t>SUPERIOR POLE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FF00"/>
                </a:solidFill>
              </a:rPr>
              <a:t>FEMORAL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  HEAD</a:t>
            </a:r>
            <a:r>
              <a:rPr lang="en-US" sz="1800" b="1" dirty="0"/>
              <a:t> (ditto) </a:t>
            </a:r>
            <a:r>
              <a:rPr lang="en-US" b="1" dirty="0">
                <a:sym typeface="Wingdings" charset="2"/>
              </a:rPr>
              <a:t></a:t>
            </a:r>
            <a:r>
              <a:rPr lang="en-US" sz="1800" b="1" dirty="0"/>
              <a:t> </a:t>
            </a:r>
            <a:r>
              <a:rPr lang="en-US" sz="2800" b="1" dirty="0">
                <a:solidFill>
                  <a:srgbClr val="FFFF00"/>
                </a:solidFill>
              </a:rPr>
              <a:t>FEMUR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BFB19"/>
                </a:solidFill>
              </a:rPr>
              <a:t>100 lb LOAD</a:t>
            </a:r>
            <a:r>
              <a:rPr lang="en-US" sz="2000" b="1" dirty="0"/>
              <a:t> </a:t>
            </a:r>
            <a:r>
              <a:rPr lang="en-US" sz="2400" b="1" dirty="0"/>
              <a:t>FEM. HEAD</a:t>
            </a:r>
            <a:r>
              <a:rPr lang="en-US" sz="2000" b="1" dirty="0"/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/>
              <a:t>  BECOMES </a:t>
            </a:r>
            <a:r>
              <a:rPr lang="en-US" b="1" dirty="0">
                <a:solidFill>
                  <a:srgbClr val="F907E8"/>
                </a:solidFill>
              </a:rPr>
              <a:t>+800 lb</a:t>
            </a:r>
            <a:r>
              <a:rPr lang="en-US" sz="2400" b="1" dirty="0"/>
              <a:t> RACING DOWN STEPS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400" b="1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/>
              <a:t>     FOCAL COMPRESSIVE LOAD MAY REACH *</a:t>
            </a:r>
            <a:r>
              <a:rPr lang="en-US" sz="2400" b="1" dirty="0">
                <a:solidFill>
                  <a:srgbClr val="F907E8"/>
                </a:solidFill>
              </a:rPr>
              <a:t>1200</a:t>
            </a:r>
            <a:r>
              <a:rPr lang="en-US" sz="2400" b="1" dirty="0"/>
              <a:t>* lb  AT MEDIAL SUBTROCHANTERIC FEMUR!!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400" b="1" dirty="0"/>
          </a:p>
        </p:txBody>
      </p:sp>
      <p:pic>
        <p:nvPicPr>
          <p:cNvPr id="20484" name="Picture 6" descr="PELVIS NL 18 yo 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7" t="21213" r="15466" b="23521"/>
          <a:stretch>
            <a:fillRect/>
          </a:stretch>
        </p:blipFill>
        <p:spPr>
          <a:xfrm>
            <a:off x="5410200" y="1676400"/>
            <a:ext cx="3125788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Down Arrow 5"/>
          <p:cNvSpPr>
            <a:spLocks noChangeArrowheads="1"/>
          </p:cNvSpPr>
          <p:nvPr/>
        </p:nvSpPr>
        <p:spPr bwMode="auto">
          <a:xfrm>
            <a:off x="7437438" y="2513013"/>
            <a:ext cx="304800" cy="542925"/>
          </a:xfrm>
          <a:prstGeom prst="downArrow">
            <a:avLst>
              <a:gd name="adj1" fmla="val 50000"/>
              <a:gd name="adj2" fmla="val 5003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FF00"/>
              </a:solidFill>
            </a:endParaRPr>
          </a:p>
        </p:txBody>
      </p:sp>
      <p:sp>
        <p:nvSpPr>
          <p:cNvPr id="20486" name="Down Arrow 6"/>
          <p:cNvSpPr>
            <a:spLocks noChangeArrowheads="1"/>
          </p:cNvSpPr>
          <p:nvPr/>
        </p:nvSpPr>
        <p:spPr bwMode="auto">
          <a:xfrm>
            <a:off x="8153400" y="4113213"/>
            <a:ext cx="304800" cy="520700"/>
          </a:xfrm>
          <a:prstGeom prst="down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C000"/>
              </a:solidFill>
            </a:endParaRPr>
          </a:p>
        </p:txBody>
      </p:sp>
      <p:sp>
        <p:nvSpPr>
          <p:cNvPr id="8" name="Block Arc 7"/>
          <p:cNvSpPr/>
          <p:nvPr/>
        </p:nvSpPr>
        <p:spPr bwMode="auto">
          <a:xfrm>
            <a:off x="7285038" y="3125788"/>
            <a:ext cx="609600" cy="303212"/>
          </a:xfrm>
          <a:prstGeom prst="blockArc">
            <a:avLst/>
          </a:prstGeom>
          <a:solidFill>
            <a:srgbClr val="F907E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cxnSp>
        <p:nvCxnSpPr>
          <p:cNvPr id="20488" name="Straight Arrow Connector 9"/>
          <p:cNvCxnSpPr>
            <a:cxnSpLocks noChangeShapeType="1"/>
          </p:cNvCxnSpPr>
          <p:nvPr/>
        </p:nvCxnSpPr>
        <p:spPr bwMode="auto">
          <a:xfrm rot="16200000" flipH="1">
            <a:off x="7848600" y="33528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9" name="Down Arrow 13"/>
          <p:cNvSpPr>
            <a:spLocks noChangeArrowheads="1"/>
          </p:cNvSpPr>
          <p:nvPr/>
        </p:nvSpPr>
        <p:spPr bwMode="auto">
          <a:xfrm>
            <a:off x="5715000" y="1295400"/>
            <a:ext cx="533400" cy="1282700"/>
          </a:xfrm>
          <a:prstGeom prst="downArrow">
            <a:avLst>
              <a:gd name="adj1" fmla="val 50000"/>
              <a:gd name="adj2" fmla="val 4997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26666" r="6073" b="15555"/>
          <a:stretch>
            <a:fillRect/>
          </a:stretch>
        </p:blipFill>
        <p:spPr bwMode="auto">
          <a:xfrm>
            <a:off x="609600" y="304800"/>
            <a:ext cx="7713663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22223" r="3185" b="6667"/>
          <a:stretch>
            <a:fillRect/>
          </a:stretch>
        </p:blipFill>
        <p:spPr bwMode="auto">
          <a:xfrm>
            <a:off x="685800" y="228600"/>
            <a:ext cx="73914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50000" r="30833" b="9267"/>
          <a:stretch>
            <a:fillRect/>
          </a:stretch>
        </p:blipFill>
        <p:spPr bwMode="auto">
          <a:xfrm>
            <a:off x="228600" y="990600"/>
            <a:ext cx="8572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13333"/>
          <a:stretch>
            <a:fillRect/>
          </a:stretch>
        </p:blipFill>
        <p:spPr bwMode="auto">
          <a:xfrm>
            <a:off x="838200" y="1295400"/>
            <a:ext cx="70866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457200" y="381000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Where is the abnormality??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flipH="1">
            <a:off x="533400" y="228600"/>
            <a:ext cx="76200" cy="92075"/>
          </a:xfrm>
        </p:spPr>
        <p:txBody>
          <a:bodyPr/>
          <a:lstStyle/>
          <a:p>
            <a:pPr>
              <a:defRPr/>
            </a:pPr>
            <a:endParaRPr lang="en-US" dirty="0">
              <a:ea typeface="+mj-ea"/>
            </a:endParaRPr>
          </a:p>
        </p:txBody>
      </p:sp>
      <p:pic>
        <p:nvPicPr>
          <p:cNvPr id="24579" name="Content Placeholder 7" descr="B3d PELVIS 46 yo NORMAL Female not gynecoi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r="53040" b="11166"/>
          <a:stretch>
            <a:fillRect/>
          </a:stretch>
        </p:blipFill>
        <p:spPr>
          <a:xfrm>
            <a:off x="0" y="228600"/>
            <a:ext cx="3581400" cy="6096000"/>
          </a:xfrm>
        </p:spPr>
      </p:pic>
      <p:pic>
        <p:nvPicPr>
          <p:cNvPr id="24580" name="Content Placeholder 9" descr="B12ca 57f HIP NL TRABECULAE femur and dome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7310" r="16649" b="9972"/>
          <a:stretch>
            <a:fillRect/>
          </a:stretch>
        </p:blipFill>
        <p:spPr>
          <a:xfrm>
            <a:off x="3657600" y="228600"/>
            <a:ext cx="5105400" cy="6523038"/>
          </a:xfrm>
        </p:spPr>
      </p:pic>
      <p:pic>
        <p:nvPicPr>
          <p:cNvPr id="24581" name="Picture 6" descr="peanuts_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3" b="5330"/>
          <a:stretch>
            <a:fillRect/>
          </a:stretch>
        </p:blipFill>
        <p:spPr bwMode="auto">
          <a:xfrm>
            <a:off x="6934200" y="304800"/>
            <a:ext cx="17018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35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r="17984" b="29266"/>
          <a:stretch>
            <a:fillRect/>
          </a:stretch>
        </p:blipFill>
        <p:spPr bwMode="auto">
          <a:xfrm>
            <a:off x="304800" y="152400"/>
            <a:ext cx="40386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152400" y="6400800"/>
            <a:ext cx="502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Greenspan, A. Orthopedic Imaging  3rd 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rgbClr val="F907E8"/>
                </a:solidFill>
                <a:ea typeface="+mj-ea"/>
              </a:rPr>
              <a:t>REPEAT AFTER ME</a:t>
            </a:r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5562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ANATOMY</a:t>
            </a:r>
            <a:r>
              <a:rPr lang="en-US" sz="2800" dirty="0"/>
              <a:t> </a:t>
            </a:r>
            <a:r>
              <a:rPr lang="en-US" sz="2400" b="1" dirty="0"/>
              <a:t>WILL NEITHER </a:t>
            </a:r>
            <a:r>
              <a:rPr lang="en-US" sz="2800" b="1" dirty="0"/>
              <a:t>MAKE SENSE NOR BE RETAINED </a:t>
            </a:r>
            <a:r>
              <a:rPr lang="en-US" sz="2400" b="1" dirty="0"/>
              <a:t>UNTIL IT ‘HOOKS UP’ WITH MORE PRAGMATIC KNOWLEDGE.</a:t>
            </a:r>
            <a:r>
              <a:rPr lang="en-US" sz="2400" dirty="0"/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DIAGNOSTIC IMAGING</a:t>
            </a:r>
            <a:r>
              <a:rPr lang="en-US" sz="2800" b="1" dirty="0"/>
              <a:t> </a:t>
            </a:r>
            <a:r>
              <a:rPr lang="en-US" sz="2400" b="1" dirty="0"/>
              <a:t>LEADS THE </a:t>
            </a:r>
            <a:r>
              <a:rPr lang="en-US" sz="2800" b="1" dirty="0"/>
              <a:t>TRANSITION FROM PAGE TO PATIENT.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REPETITION</a:t>
            </a:r>
            <a:r>
              <a:rPr lang="en-US" sz="2800" dirty="0"/>
              <a:t> </a:t>
            </a:r>
            <a:r>
              <a:rPr lang="en-US" sz="2400" b="1" dirty="0"/>
              <a:t>IS THE </a:t>
            </a:r>
            <a:r>
              <a:rPr lang="en-US" sz="2800" b="1" dirty="0"/>
              <a:t>KEY TO RETRIEVABLE LEARNING.</a:t>
            </a:r>
          </a:p>
        </p:txBody>
      </p:sp>
      <p:pic>
        <p:nvPicPr>
          <p:cNvPr id="4100" name="Picture 7" descr="IMG_33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5031" r="5661"/>
          <a:stretch>
            <a:fillRect/>
          </a:stretch>
        </p:blipFill>
        <p:spPr>
          <a:xfrm>
            <a:off x="5282485" y="3276600"/>
            <a:ext cx="3581400" cy="30036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AutoShape 8" descr="Image result for images of floating rubber duckie flee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102" name="AutoShape 10" descr="Image result for images of floating rubber duckie fleets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pic>
        <p:nvPicPr>
          <p:cNvPr id="41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219200"/>
            <a:ext cx="26289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rgbClr val="F907E8"/>
                </a:solidFill>
                <a:ea typeface="+mj-ea"/>
              </a:rPr>
              <a:t>THE PELVIC RING</a:t>
            </a:r>
            <a:br>
              <a:rPr lang="en-US" sz="4000" b="1">
                <a:solidFill>
                  <a:srgbClr val="F907E8"/>
                </a:solidFill>
                <a:ea typeface="+mj-ea"/>
              </a:rPr>
            </a:br>
            <a:endParaRPr lang="en-US" sz="4000" b="1">
              <a:solidFill>
                <a:srgbClr val="F907E8"/>
              </a:solidFill>
              <a:ea typeface="+mj-ea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05200" y="1143000"/>
            <a:ext cx="5638800" cy="54102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2800" b="1">
                <a:solidFill>
                  <a:srgbClr val="FFFF00"/>
                </a:solidFill>
              </a:rPr>
              <a:t>RINGS</a:t>
            </a:r>
            <a:r>
              <a:rPr lang="en-US" sz="2800" b="1"/>
              <a:t>: ‘FX. IN </a:t>
            </a:r>
            <a:r>
              <a:rPr lang="en-US" sz="2800" b="1">
                <a:solidFill>
                  <a:srgbClr val="FBFB19"/>
                </a:solidFill>
              </a:rPr>
              <a:t>TWO PLACES</a:t>
            </a:r>
            <a:r>
              <a:rPr lang="en-US" sz="2800" b="1"/>
              <a:t> AT ONCE’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z="2800" b="1"/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/>
              <a:t>THINK ‘STALE BAGEL’, NOT ‘PRETZEL’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z="2800" b="1"/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/>
              <a:t>   </a:t>
            </a:r>
            <a:r>
              <a:rPr lang="en-US" sz="2400" b="1"/>
              <a:t>(MAY GIVE WAY, DEFORM, A</a:t>
            </a:r>
            <a:r>
              <a:rPr lang="en-US" sz="2400" b="1" i="1"/>
              <a:t> BIT</a:t>
            </a:r>
            <a:r>
              <a:rPr lang="en-US" sz="2400" b="1"/>
              <a:t> WITHOUT BREAKING; RIGID BUT NOT BRITTLE)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z="2800" b="1"/>
          </a:p>
        </p:txBody>
      </p:sp>
      <p:pic>
        <p:nvPicPr>
          <p:cNvPr id="25604" name="Picture 5" descr="B3a PELVIS NL 18 yo 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b="24529"/>
          <a:stretch>
            <a:fillRect/>
          </a:stretch>
        </p:blipFill>
        <p:spPr>
          <a:xfrm>
            <a:off x="304800" y="1600200"/>
            <a:ext cx="3276600" cy="2443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Rectangle 7"/>
          <p:cNvSpPr>
            <a:spLocks noGrp="1" noChangeArrowheads="1"/>
          </p:cNvSpPr>
          <p:nvPr>
            <p:ph type="title"/>
          </p:nvPr>
        </p:nvSpPr>
        <p:spPr>
          <a:xfrm>
            <a:off x="1447800" y="274638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907E8"/>
                </a:solidFill>
              </a:rPr>
              <a:t>PELVIC RING: </a:t>
            </a:r>
            <a:br>
              <a:rPr lang="en-US" b="1">
                <a:solidFill>
                  <a:srgbClr val="F907E8"/>
                </a:solidFill>
              </a:rPr>
            </a:br>
            <a:r>
              <a:rPr lang="en-US" sz="3600" b="1">
                <a:solidFill>
                  <a:srgbClr val="F907E8"/>
                </a:solidFill>
              </a:rPr>
              <a:t>‘OPENS IN 2 PLACES’</a:t>
            </a:r>
            <a:br>
              <a:rPr lang="en-US" sz="3600" b="1">
                <a:solidFill>
                  <a:srgbClr val="F907E8"/>
                </a:solidFill>
              </a:rPr>
            </a:br>
            <a:r>
              <a:rPr lang="en-US" sz="2800" b="1">
                <a:solidFill>
                  <a:srgbClr val="FFFF00"/>
                </a:solidFill>
              </a:rPr>
              <a:t>(BUT NOT ALWAYS…)</a:t>
            </a:r>
          </a:p>
        </p:txBody>
      </p:sp>
      <p:pic>
        <p:nvPicPr>
          <p:cNvPr id="26627" name="Picture 10" descr="IMG_34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t="22641" r="33961" b="24529"/>
          <a:stretch>
            <a:fillRect/>
          </a:stretch>
        </p:blipFill>
        <p:spPr>
          <a:xfrm>
            <a:off x="228600" y="533400"/>
            <a:ext cx="2286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1" descr="IMG_34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1888" b="24529"/>
          <a:stretch>
            <a:fillRect/>
          </a:stretch>
        </p:blipFill>
        <p:spPr>
          <a:xfrm>
            <a:off x="2895600" y="2438400"/>
            <a:ext cx="5791200" cy="361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BONY PELVIS: TRAUMA</a:t>
            </a:r>
          </a:p>
        </p:txBody>
      </p:sp>
      <p:pic>
        <p:nvPicPr>
          <p:cNvPr id="27651" name="Content Placeholder 9" descr="HIP 6e SIDEWALL w ArtVn Nv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47850"/>
            <a:ext cx="4038600" cy="4038600"/>
          </a:xfrm>
        </p:spPr>
      </p:pic>
      <p:pic>
        <p:nvPicPr>
          <p:cNvPr id="27652" name="Content Placeholder 12" descr="HIP 6d SIDE WALL from bladdr no Tx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47850"/>
            <a:ext cx="4038600" cy="4038600"/>
          </a:xfr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04800" y="5943600"/>
            <a:ext cx="4038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ROGERS L. RADIOLOGY OF TRAUMA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rgbClr val="F907E8"/>
                </a:solidFill>
                <a:ea typeface="+mj-ea"/>
              </a:rPr>
              <a:t>PELVIC RING FRACTURES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447800"/>
            <a:ext cx="4572000" cy="51816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2800" b="1" dirty="0"/>
              <a:t>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 dirty="0"/>
              <a:t>  </a:t>
            </a:r>
            <a:r>
              <a:rPr lang="en-US" sz="2800" b="1" dirty="0">
                <a:solidFill>
                  <a:srgbClr val="FBFB19"/>
                </a:solidFill>
              </a:rPr>
              <a:t>SMALL % OF ALL FXS.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 dirty="0">
                <a:solidFill>
                  <a:srgbClr val="FBFB19"/>
                </a:solidFill>
              </a:rPr>
              <a:t>                </a:t>
            </a:r>
            <a:r>
              <a:rPr lang="en-US" sz="2000" b="1" dirty="0"/>
              <a:t>BUT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000" b="1" dirty="0">
                <a:solidFill>
                  <a:srgbClr val="FBFB19"/>
                </a:solidFill>
              </a:rPr>
              <a:t>  </a:t>
            </a:r>
            <a:r>
              <a:rPr lang="en-US" sz="2800" b="1" dirty="0" err="1"/>
              <a:t>3</a:t>
            </a:r>
            <a:r>
              <a:rPr lang="en-US" sz="2800" b="1" baseline="30000" dirty="0" err="1"/>
              <a:t>RD</a:t>
            </a:r>
            <a:r>
              <a:rPr lang="en-US" sz="2800" b="1" dirty="0"/>
              <a:t> CAUSE OF DEATH </a:t>
            </a:r>
            <a:r>
              <a:rPr lang="en-US" sz="2000" b="1" dirty="0"/>
              <a:t>             IN  </a:t>
            </a:r>
            <a:r>
              <a:rPr lang="en-US" sz="2000" b="1" dirty="0" err="1"/>
              <a:t>POLYTRAUMA</a:t>
            </a:r>
            <a:r>
              <a:rPr lang="en-US" sz="2000" b="1" dirty="0"/>
              <a:t> 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000" b="1" dirty="0">
                <a:solidFill>
                  <a:srgbClr val="FBFB19"/>
                </a:solidFill>
              </a:rPr>
              <a:t>      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000" b="1" dirty="0">
                <a:solidFill>
                  <a:srgbClr val="FBFB19"/>
                </a:solidFill>
              </a:rPr>
              <a:t> </a:t>
            </a:r>
            <a:r>
              <a:rPr lang="en-US" sz="2800" b="1" dirty="0">
                <a:solidFill>
                  <a:srgbClr val="FBFB19"/>
                </a:solidFill>
              </a:rPr>
              <a:t>GI    </a:t>
            </a:r>
            <a:r>
              <a:rPr lang="en-US" sz="2000" b="1" dirty="0"/>
              <a:t>(GASTROINTESTINAL)	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000" b="1" dirty="0">
                <a:solidFill>
                  <a:srgbClr val="FBFB19"/>
                </a:solidFill>
              </a:rPr>
              <a:t> </a:t>
            </a:r>
            <a:r>
              <a:rPr lang="en-US" sz="2800" b="1" dirty="0"/>
              <a:t>GU </a:t>
            </a:r>
            <a:r>
              <a:rPr lang="en-US" sz="2000" b="1" dirty="0"/>
              <a:t>  (GENITOURINARY )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800" b="1" dirty="0">
                <a:solidFill>
                  <a:srgbClr val="FBFB19"/>
                </a:solidFill>
              </a:rPr>
              <a:t> NEUROVASCULAR          SHOCK </a:t>
            </a:r>
            <a:r>
              <a:rPr lang="en-US" sz="2000" b="1" dirty="0">
                <a:solidFill>
                  <a:srgbClr val="FBFB19"/>
                </a:solidFill>
              </a:rPr>
              <a:t> </a:t>
            </a:r>
            <a:r>
              <a:rPr lang="en-US" sz="2000" b="1" dirty="0"/>
              <a:t>HEMORRHAGE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z="2800" b="1" dirty="0">
              <a:solidFill>
                <a:srgbClr val="FBFB19"/>
              </a:solidFill>
            </a:endParaRPr>
          </a:p>
        </p:txBody>
      </p:sp>
      <p:pic>
        <p:nvPicPr>
          <p:cNvPr id="28677" name="Online Image Placeholder 2"/>
          <p:cNvPicPr>
            <a:picLocks noGrp="1" noChangeAspect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8" y="1447800"/>
            <a:ext cx="4219575" cy="4640263"/>
          </a:xfr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907E8"/>
                </a:solidFill>
              </a:rPr>
              <a:t>PELVIC RING DISRUPTION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0500" y="990600"/>
            <a:ext cx="8763000" cy="5715000"/>
          </a:xfrm>
        </p:spPr>
        <p:txBody>
          <a:bodyPr/>
          <a:lstStyle/>
          <a:p>
            <a:pPr>
              <a:buClr>
                <a:srgbClr val="FFFF00"/>
              </a:buClr>
              <a:buSzPct val="152000"/>
              <a:buFont typeface="Wingdings" charset="2"/>
              <a:buChar char="§"/>
              <a:defRPr/>
            </a:pPr>
            <a:r>
              <a:rPr lang="en-US" b="1" dirty="0"/>
              <a:t>Enormous force</a:t>
            </a:r>
            <a:r>
              <a:rPr lang="en-US" dirty="0"/>
              <a:t>, </a:t>
            </a:r>
            <a:r>
              <a:rPr lang="en-US" dirty="0" err="1"/>
              <a:t>esp</a:t>
            </a:r>
            <a:r>
              <a:rPr lang="en-US" dirty="0"/>
              <a:t> younger, to disrupt</a:t>
            </a:r>
          </a:p>
          <a:p>
            <a:pPr>
              <a:buClr>
                <a:srgbClr val="FFFF00"/>
              </a:buClr>
              <a:buSzPct val="152000"/>
              <a:buFont typeface="Wingdings" charset="2"/>
              <a:buChar char="§"/>
              <a:defRPr/>
            </a:pPr>
            <a:r>
              <a:rPr lang="en-US" dirty="0"/>
              <a:t>Therefore </a:t>
            </a:r>
            <a:r>
              <a:rPr lang="en-US" b="1" dirty="0"/>
              <a:t>multiple associated injuries</a:t>
            </a:r>
          </a:p>
          <a:p>
            <a:pPr>
              <a:buClr>
                <a:srgbClr val="FFFF00"/>
              </a:buClr>
              <a:buSzPct val="152000"/>
              <a:buFont typeface="Wingdings" charset="2"/>
              <a:buChar char="§"/>
              <a:defRPr/>
            </a:pPr>
            <a:r>
              <a:rPr lang="en-US" b="1" dirty="0"/>
              <a:t>Intensely vascularized </a:t>
            </a:r>
            <a:r>
              <a:rPr lang="en-US" dirty="0">
                <a:sym typeface="Wingdings" charset="2"/>
              </a:rPr>
              <a:t>exsanguinate</a:t>
            </a:r>
          </a:p>
          <a:p>
            <a:pPr>
              <a:buClr>
                <a:srgbClr val="FFFF00"/>
              </a:buClr>
              <a:buSzPct val="152000"/>
              <a:buFont typeface="Wingdings" charset="2"/>
              <a:buNone/>
              <a:defRPr/>
            </a:pPr>
            <a:r>
              <a:rPr lang="en-US" dirty="0">
                <a:sym typeface="Wingdings" charset="2"/>
              </a:rPr>
              <a:t>     Average transfusions = 6 Units</a:t>
            </a:r>
            <a:r>
              <a:rPr lang="en-US" dirty="0">
                <a:solidFill>
                  <a:srgbClr val="FFFF00"/>
                </a:solidFill>
                <a:sym typeface="Wingdings" charset="2"/>
              </a:rPr>
              <a:t>*</a:t>
            </a:r>
            <a:r>
              <a:rPr lang="en-US" dirty="0">
                <a:sym typeface="Wingdings" charset="2"/>
              </a:rPr>
              <a:t> blood </a:t>
            </a:r>
            <a:r>
              <a:rPr lang="en-US" sz="2000" dirty="0">
                <a:sym typeface="Wingdings" charset="2"/>
              </a:rPr>
              <a:t>(50%)</a:t>
            </a:r>
            <a:endParaRPr lang="en-US" dirty="0">
              <a:sym typeface="Wingdings" charset="2"/>
            </a:endParaRPr>
          </a:p>
          <a:p>
            <a:pPr>
              <a:buClr>
                <a:srgbClr val="FFFF00"/>
              </a:buClr>
              <a:buSzPct val="152000"/>
              <a:buFont typeface="Wingdings" charset="2"/>
              <a:buNone/>
              <a:defRPr/>
            </a:pPr>
            <a:r>
              <a:rPr lang="en-US" dirty="0">
                <a:sym typeface="Wingdings" charset="2"/>
              </a:rPr>
              <a:t>     Anterior-Posterior </a:t>
            </a:r>
            <a:r>
              <a:rPr lang="en-US" sz="2400" dirty="0">
                <a:sym typeface="Wingdings" charset="2"/>
              </a:rPr>
              <a:t>(‘open book’) </a:t>
            </a:r>
            <a:r>
              <a:rPr lang="en-US" dirty="0">
                <a:sym typeface="Wingdings" charset="2"/>
              </a:rPr>
              <a:t>can =15 U</a:t>
            </a:r>
            <a:r>
              <a:rPr lang="en-US" dirty="0">
                <a:solidFill>
                  <a:srgbClr val="FFFF00"/>
                </a:solidFill>
                <a:sym typeface="Wingdings" charset="2"/>
              </a:rPr>
              <a:t>*</a:t>
            </a:r>
          </a:p>
          <a:p>
            <a:pPr>
              <a:buClr>
                <a:srgbClr val="FFFF00"/>
              </a:buClr>
              <a:buSzPct val="152000"/>
              <a:buFont typeface="Wingdings" charset="2"/>
              <a:buNone/>
              <a:defRPr/>
            </a:pPr>
            <a:r>
              <a:rPr lang="en-US" dirty="0">
                <a:sym typeface="Wingdings" charset="2"/>
              </a:rPr>
              <a:t>     2% embolization (</a:t>
            </a:r>
            <a:r>
              <a:rPr lang="en-US" b="1" dirty="0" err="1">
                <a:sym typeface="Wingdings" charset="2"/>
              </a:rPr>
              <a:t>Rads</a:t>
            </a:r>
            <a:r>
              <a:rPr lang="en-US" dirty="0">
                <a:sym typeface="Wingdings" charset="2"/>
              </a:rPr>
              <a:t>: </a:t>
            </a:r>
            <a:r>
              <a:rPr lang="en-US" dirty="0" err="1">
                <a:sym typeface="Wingdings" charset="2"/>
              </a:rPr>
              <a:t>transart</a:t>
            </a:r>
            <a:r>
              <a:rPr lang="en-US" dirty="0">
                <a:sym typeface="Wingdings" charset="2"/>
              </a:rPr>
              <a:t>. rescue)</a:t>
            </a:r>
          </a:p>
          <a:p>
            <a:pPr>
              <a:buClr>
                <a:srgbClr val="FFFF00"/>
              </a:buClr>
              <a:buSzPct val="152000"/>
              <a:buFont typeface="Wingdings" charset="2"/>
              <a:buNone/>
              <a:defRPr/>
            </a:pPr>
            <a:r>
              <a:rPr lang="en-US" dirty="0">
                <a:sym typeface="Wingdings" charset="2"/>
              </a:rPr>
              <a:t>     Retroperitoneum </a:t>
            </a:r>
            <a:r>
              <a:rPr lang="en-US" sz="2400" dirty="0">
                <a:sym typeface="Wingdings" charset="2"/>
              </a:rPr>
              <a:t>holds 4 L (8 U) ‘til tamponades</a:t>
            </a:r>
            <a:endParaRPr lang="en-US" sz="2800" dirty="0">
              <a:sym typeface="Wingdings" charset="2"/>
            </a:endParaRPr>
          </a:p>
          <a:p>
            <a:pPr>
              <a:buClr>
                <a:srgbClr val="FFFF00"/>
              </a:buClr>
              <a:buSzPct val="152000"/>
              <a:buFont typeface="Wingdings" charset="2"/>
              <a:buChar char="§"/>
              <a:defRPr/>
            </a:pPr>
            <a:r>
              <a:rPr lang="en-US" dirty="0" err="1">
                <a:sym typeface="Wingdings" charset="2"/>
              </a:rPr>
              <a:t>Rectosigmoid</a:t>
            </a:r>
            <a:r>
              <a:rPr lang="en-US" dirty="0">
                <a:sym typeface="Wingdings" charset="2"/>
              </a:rPr>
              <a:t>, urethra, bladder, major vessels/</a:t>
            </a:r>
            <a:r>
              <a:rPr lang="en-US" dirty="0" err="1">
                <a:sym typeface="Wingdings" charset="2"/>
              </a:rPr>
              <a:t>nvs</a:t>
            </a:r>
            <a:r>
              <a:rPr lang="en-US" dirty="0">
                <a:sym typeface="Wingdings" charset="2"/>
              </a:rPr>
              <a:t>, kidneys, </a:t>
            </a:r>
            <a:r>
              <a:rPr lang="en-US" dirty="0" err="1">
                <a:sym typeface="Wingdings" charset="2"/>
              </a:rPr>
              <a:t>hemidiaphragm</a:t>
            </a:r>
            <a:r>
              <a:rPr lang="en-US" dirty="0">
                <a:sym typeface="Wingdings" charset="2"/>
              </a:rPr>
              <a:t>, L-S</a:t>
            </a:r>
          </a:p>
          <a:p>
            <a:pPr marL="0" indent="0">
              <a:buClr>
                <a:srgbClr val="FFFF00"/>
              </a:buClr>
              <a:buSzPct val="152000"/>
              <a:buFont typeface="Wingdings" panose="05000000000000000000" pitchFamily="2" charset="2"/>
              <a:buNone/>
              <a:defRPr/>
            </a:pPr>
            <a:r>
              <a:rPr lang="en-US" sz="1200" dirty="0"/>
              <a:t>                                                                                                                                                </a:t>
            </a:r>
          </a:p>
          <a:p>
            <a:pPr marL="0" indent="0">
              <a:buClr>
                <a:srgbClr val="FFFF00"/>
              </a:buClr>
              <a:buSzPct val="152000"/>
              <a:buFont typeface="Wingdings" panose="05000000000000000000" pitchFamily="2" charset="2"/>
              <a:buNone/>
              <a:defRPr/>
            </a:pPr>
            <a:r>
              <a:rPr lang="en-US" sz="1200" dirty="0"/>
              <a:t>                                                                                                                                 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* </a:t>
            </a:r>
            <a:r>
              <a:rPr lang="en-US" sz="1600" b="1" dirty="0">
                <a:solidFill>
                  <a:srgbClr val="FFFF00"/>
                </a:solidFill>
              </a:rPr>
              <a:t>BODY =s 8-12U!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907E8"/>
                </a:solidFill>
              </a:rPr>
              <a:t>PELVIC RING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638800"/>
          </a:xfrm>
        </p:spPr>
        <p:txBody>
          <a:bodyPr/>
          <a:lstStyle/>
          <a:p>
            <a:pPr>
              <a:buClr>
                <a:srgbClr val="FFFF00"/>
              </a:buClr>
              <a:buSzPct val="153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ea typeface="+mn-ea"/>
              </a:rPr>
              <a:t>&gt; half = in elderly</a:t>
            </a:r>
            <a:r>
              <a:rPr lang="en-US" dirty="0">
                <a:ea typeface="+mn-ea"/>
              </a:rPr>
              <a:t>; usually = fall from stance,     	less force </a:t>
            </a:r>
            <a:r>
              <a:rPr lang="en-US" dirty="0">
                <a:ea typeface="+mn-ea"/>
                <a:sym typeface="Wingdings" pitchFamily="2" charset="2"/>
              </a:rPr>
              <a:t> </a:t>
            </a:r>
            <a:r>
              <a:rPr lang="en-US" dirty="0">
                <a:ea typeface="+mn-ea"/>
              </a:rPr>
              <a:t>95% are minor </a:t>
            </a:r>
          </a:p>
          <a:p>
            <a:pPr>
              <a:buClr>
                <a:srgbClr val="FFFF00"/>
              </a:buClr>
              <a:buSzPct val="153000"/>
              <a:buFont typeface="Wingdings" panose="05000000000000000000" pitchFamily="2" charset="2"/>
              <a:buChar char="§"/>
              <a:defRPr/>
            </a:pPr>
            <a:r>
              <a:rPr lang="en-US" dirty="0">
                <a:ea typeface="+mn-ea"/>
              </a:rPr>
              <a:t>Greatest morbidity/mortality involve high  	forces </a:t>
            </a:r>
            <a:r>
              <a:rPr lang="en-US" b="1" dirty="0">
                <a:ea typeface="+mn-ea"/>
              </a:rPr>
              <a:t>(MVC, </a:t>
            </a:r>
            <a:r>
              <a:rPr lang="en-US" b="1" dirty="0" err="1">
                <a:ea typeface="+mn-ea"/>
              </a:rPr>
              <a:t>ped</a:t>
            </a:r>
            <a:r>
              <a:rPr lang="en-US" b="1" dirty="0">
                <a:ea typeface="+mn-ea"/>
              </a:rPr>
              <a:t>-x, fall from height</a:t>
            </a:r>
            <a:r>
              <a:rPr lang="en-US" dirty="0">
                <a:ea typeface="+mn-ea"/>
              </a:rPr>
              <a:t>)</a:t>
            </a:r>
          </a:p>
          <a:p>
            <a:pPr>
              <a:buClr>
                <a:srgbClr val="FFFF00"/>
              </a:buClr>
              <a:buSzPct val="153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ea typeface="+mn-ea"/>
              </a:rPr>
              <a:t>3-20% mortality</a:t>
            </a:r>
            <a:r>
              <a:rPr lang="en-US" dirty="0">
                <a:ea typeface="+mn-ea"/>
              </a:rPr>
              <a:t>: hemorrhage, multi-organ, PE</a:t>
            </a:r>
          </a:p>
          <a:p>
            <a:pPr>
              <a:buClr>
                <a:srgbClr val="FFFF00"/>
              </a:buClr>
              <a:buSzPct val="153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ea typeface="+mn-ea"/>
              </a:rPr>
              <a:t>PE</a:t>
            </a:r>
            <a:r>
              <a:rPr lang="en-US" dirty="0">
                <a:ea typeface="+mn-ea"/>
              </a:rPr>
              <a:t>: hemorrhage, marrow, pain, immobility</a:t>
            </a:r>
          </a:p>
          <a:p>
            <a:pPr>
              <a:buClr>
                <a:srgbClr val="FFFF00"/>
              </a:buClr>
              <a:buSzPct val="153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ea typeface="+mn-ea"/>
              </a:rPr>
              <a:t>Long-term</a:t>
            </a:r>
            <a:r>
              <a:rPr lang="en-US" dirty="0">
                <a:ea typeface="+mn-ea"/>
              </a:rPr>
              <a:t>: GI, GU, </a:t>
            </a:r>
            <a:r>
              <a:rPr lang="en-US" dirty="0" err="1">
                <a:ea typeface="+mn-ea"/>
              </a:rPr>
              <a:t>Gyn</a:t>
            </a:r>
            <a:r>
              <a:rPr lang="en-US" dirty="0">
                <a:ea typeface="+mn-ea"/>
              </a:rPr>
              <a:t>, infections, pain</a:t>
            </a:r>
          </a:p>
          <a:p>
            <a:pPr>
              <a:buClr>
                <a:srgbClr val="FFFF00"/>
              </a:buClr>
              <a:buSzPct val="153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ea typeface="+mn-ea"/>
              </a:rPr>
              <a:t>Ob</a:t>
            </a:r>
            <a:r>
              <a:rPr lang="en-US" dirty="0">
                <a:ea typeface="+mn-ea"/>
              </a:rPr>
              <a:t>: infertility, abortion, obligatory C-Section</a:t>
            </a:r>
          </a:p>
          <a:p>
            <a:pPr>
              <a:buClr>
                <a:srgbClr val="FFFF00"/>
              </a:buClr>
              <a:buSzPct val="153000"/>
              <a:buFont typeface="Wingdings" panose="05000000000000000000" pitchFamily="2" charset="2"/>
              <a:buNone/>
              <a:defRPr/>
            </a:pPr>
            <a:r>
              <a:rPr lang="en-US" dirty="0">
                <a:ea typeface="+mn-ea"/>
              </a:rPr>
              <a:t>        Sexual dysfunction, chronic pain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886200" y="62484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CC Mechem, U.Penn, WebMD 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8403" b="21010"/>
          <a:stretch>
            <a:fillRect/>
          </a:stretch>
        </p:blipFill>
        <p:spPr>
          <a:xfrm>
            <a:off x="685800" y="381000"/>
            <a:ext cx="7483475" cy="5884863"/>
          </a:xfr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4444"/>
          <a:stretch>
            <a:fillRect/>
          </a:stretch>
        </p:blipFill>
        <p:spPr bwMode="auto">
          <a:xfrm>
            <a:off x="533400" y="381000"/>
            <a:ext cx="8051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23334" r="8369" b="22221"/>
          <a:stretch>
            <a:fillRect/>
          </a:stretch>
        </p:blipFill>
        <p:spPr bwMode="auto">
          <a:xfrm>
            <a:off x="152400" y="381000"/>
            <a:ext cx="83058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15556" r="11938" b="13333"/>
          <a:stretch>
            <a:fillRect/>
          </a:stretch>
        </p:blipFill>
        <p:spPr bwMode="auto">
          <a:xfrm>
            <a:off x="384175" y="69587"/>
            <a:ext cx="7842250" cy="660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907E8"/>
                </a:solidFill>
              </a:rPr>
              <a:t>‘HIP’ FRACTURES AKA</a:t>
            </a:r>
            <a:br>
              <a:rPr lang="en-US" sz="4000" b="1" dirty="0">
                <a:solidFill>
                  <a:srgbClr val="F907E8"/>
                </a:solidFill>
              </a:rPr>
            </a:br>
            <a:r>
              <a:rPr lang="en-US" sz="4000" b="1" dirty="0">
                <a:solidFill>
                  <a:srgbClr val="F907E8"/>
                </a:solidFill>
              </a:rPr>
              <a:t>PROXIMAL FEMUR FRACTURES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600200"/>
            <a:ext cx="5715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4000" b="1" dirty="0">
                <a:solidFill>
                  <a:srgbClr val="F907E8"/>
                </a:solidFill>
              </a:rPr>
              <a:t>  </a:t>
            </a:r>
            <a:r>
              <a:rPr lang="en-US" dirty="0"/>
              <a:t>  </a:t>
            </a:r>
            <a:r>
              <a:rPr lang="en-US" sz="2400" b="1" dirty="0">
                <a:solidFill>
                  <a:srgbClr val="FBFB19"/>
                </a:solidFill>
              </a:rPr>
              <a:t>UBIQUITOUS MISUSE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BFB19"/>
                </a:solidFill>
              </a:rPr>
              <a:t>‘HIP’ </a:t>
            </a:r>
            <a:r>
              <a:rPr lang="en-US" sz="2400" b="1" dirty="0"/>
              <a:t>=S</a:t>
            </a:r>
            <a:r>
              <a:rPr lang="en-US" b="1" dirty="0"/>
              <a:t> </a:t>
            </a:r>
            <a:r>
              <a:rPr lang="en-US" sz="2400" b="1" dirty="0"/>
              <a:t>PROX. FEMUR +    	 	       ACETABULUM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dirty="0">
                <a:solidFill>
                  <a:srgbClr val="FBFB19"/>
                </a:solidFill>
              </a:rPr>
              <a:t>‘HIP FX’ </a:t>
            </a:r>
            <a:r>
              <a:rPr lang="en-US" sz="2400" b="1" dirty="0">
                <a:solidFill>
                  <a:srgbClr val="FBFB19"/>
                </a:solidFill>
              </a:rPr>
              <a:t>=S  </a:t>
            </a:r>
            <a:r>
              <a:rPr lang="en-US" sz="2400" b="1" dirty="0"/>
              <a:t>PROXIMAL FEMORAL  	NECK</a:t>
            </a:r>
            <a:r>
              <a:rPr lang="en-US" b="1" dirty="0"/>
              <a:t> </a:t>
            </a:r>
            <a:r>
              <a:rPr lang="en-US" sz="2400" b="1" dirty="0">
                <a:solidFill>
                  <a:srgbClr val="FFFFFF"/>
                </a:solidFill>
              </a:rPr>
              <a:t>FRACTURES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>
                <a:solidFill>
                  <a:srgbClr val="FBFB19"/>
                </a:solidFill>
              </a:rPr>
              <a:t>        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>
                <a:solidFill>
                  <a:srgbClr val="FBFB19"/>
                </a:solidFill>
              </a:rPr>
              <a:t> </a:t>
            </a:r>
            <a:r>
              <a:rPr lang="en-US" b="1" dirty="0">
                <a:solidFill>
                  <a:srgbClr val="FBFB19"/>
                </a:solidFill>
              </a:rPr>
              <a:t>PROX. FEMUR</a:t>
            </a:r>
            <a:r>
              <a:rPr lang="en-US" sz="2400" b="1" dirty="0">
                <a:solidFill>
                  <a:srgbClr val="FBFB19"/>
                </a:solidFill>
              </a:rPr>
              <a:t>: </a:t>
            </a:r>
            <a:r>
              <a:rPr lang="en-US" sz="2800" b="1" dirty="0">
                <a:solidFill>
                  <a:srgbClr val="FBFB19"/>
                </a:solidFill>
              </a:rPr>
              <a:t>14% ALL FXS</a:t>
            </a:r>
            <a:r>
              <a:rPr lang="en-US" sz="2000" b="1" dirty="0">
                <a:solidFill>
                  <a:srgbClr val="FBFB19"/>
                </a:solidFill>
              </a:rPr>
              <a:t> </a:t>
            </a:r>
            <a:endParaRPr lang="en-US" sz="2400" b="1" dirty="0">
              <a:solidFill>
                <a:srgbClr val="FBFB19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>
                <a:solidFill>
                  <a:srgbClr val="FBFB19"/>
                </a:solidFill>
              </a:rPr>
              <a:t>                     </a:t>
            </a:r>
            <a:r>
              <a:rPr lang="en-US" sz="2400" b="1" dirty="0"/>
              <a:t>BUT</a:t>
            </a:r>
            <a:r>
              <a:rPr lang="en-US" sz="2400" dirty="0"/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3600" b="1" u="sng" dirty="0">
                <a:solidFill>
                  <a:srgbClr val="F907E8"/>
                </a:solidFill>
                <a:effectLst/>
              </a:rPr>
              <a:t>&gt;50% ALL FX COSTS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00" dirty="0"/>
              <a:t>                              USA</a:t>
            </a:r>
          </a:p>
        </p:txBody>
      </p:sp>
      <p:pic>
        <p:nvPicPr>
          <p:cNvPr id="35844" name="Picture 5" descr="prox femu, arthrr--subtle suprlatl head shift leads to medl neck buttress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5984" r="26414" b="15355"/>
          <a:stretch>
            <a:fillRect/>
          </a:stretch>
        </p:blipFill>
        <p:spPr>
          <a:xfrm>
            <a:off x="149225" y="1676400"/>
            <a:ext cx="3203575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5334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/>
              </a:rPr>
              <a:t>Future Clinicians: </a:t>
            </a:r>
            <a:br>
              <a:rPr lang="en-US" dirty="0"/>
            </a:br>
            <a:r>
              <a:rPr lang="en-US" sz="2400" b="1" i="1" dirty="0"/>
              <a:t>Non</a:t>
            </a:r>
            <a:r>
              <a:rPr lang="en-US" sz="2400" b="1" dirty="0"/>
              <a:t>-interpretive skills</a:t>
            </a:r>
            <a:r>
              <a:rPr lang="en-US" sz="2400" dirty="0"/>
              <a:t>: </a:t>
            </a:r>
            <a:r>
              <a:rPr lang="en-US" sz="2000" dirty="0"/>
              <a:t>Intelligent selection, timing, of consultations for optimal care.</a:t>
            </a:r>
            <a:br>
              <a:rPr lang="en-US" sz="2000" dirty="0"/>
            </a:br>
            <a:r>
              <a:rPr lang="en-US" sz="1600" dirty="0"/>
              <a:t>(</a:t>
            </a:r>
            <a:r>
              <a:rPr lang="en-US" sz="1600" b="1" i="1" dirty="0"/>
              <a:t>When</a:t>
            </a:r>
            <a:r>
              <a:rPr lang="en-US" sz="1600" dirty="0"/>
              <a:t> to send for Surgery, not do-it-yourself…</a:t>
            </a:r>
            <a:r>
              <a:rPr lang="en-US" sz="1600" b="1" i="1" dirty="0"/>
              <a:t>When</a:t>
            </a:r>
            <a:r>
              <a:rPr lang="en-US" sz="1600" dirty="0"/>
              <a:t> to call Ophthalmology, </a:t>
            </a:r>
            <a:r>
              <a:rPr lang="en-US" sz="1600" dirty="0" err="1"/>
              <a:t>Orthopaedics</a:t>
            </a:r>
            <a:r>
              <a:rPr lang="en-US" sz="1600" dirty="0"/>
              <a:t>, Imaging, Urology, </a:t>
            </a:r>
            <a:r>
              <a:rPr lang="en-US" sz="1600" dirty="0" err="1"/>
              <a:t>etc</a:t>
            </a:r>
            <a:r>
              <a:rPr lang="en-US" sz="1600" dirty="0"/>
              <a:t> …)</a:t>
            </a:r>
            <a:br>
              <a:rPr lang="en-US" sz="1600" dirty="0"/>
            </a:br>
            <a:r>
              <a:rPr lang="en-US" sz="2400" b="1" dirty="0">
                <a:solidFill>
                  <a:srgbClr val="FFFF00"/>
                </a:solidFill>
              </a:rPr>
              <a:t>Goal</a:t>
            </a:r>
            <a:r>
              <a:rPr lang="en-US" sz="1800" dirty="0">
                <a:solidFill>
                  <a:srgbClr val="FFFF00"/>
                </a:solidFill>
              </a:rPr>
              <a:t>: </a:t>
            </a:r>
            <a:r>
              <a:rPr lang="en-US" sz="2400" b="1" dirty="0">
                <a:solidFill>
                  <a:srgbClr val="FFFF00"/>
                </a:solidFill>
              </a:rPr>
              <a:t>Patient Safety and Clinical  Efficacy</a:t>
            </a:r>
            <a:r>
              <a:rPr lang="en-US" sz="1800" b="1" dirty="0">
                <a:solidFill>
                  <a:srgbClr val="FFFF00"/>
                </a:solidFill>
              </a:rPr>
              <a:t>: win-win</a:t>
            </a:r>
            <a:r>
              <a:rPr lang="en-US" sz="1800" b="1" dirty="0"/>
              <a:t>.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305800" cy="4533900"/>
          </a:xfrm>
        </p:spPr>
        <p:txBody>
          <a:bodyPr/>
          <a:lstStyle/>
          <a:p>
            <a:pPr marL="0" indent="0">
              <a:buFont typeface="Wingdings" charset="2"/>
              <a:buNone/>
              <a:defRPr/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US" b="1" dirty="0">
                <a:solidFill>
                  <a:srgbClr val="FFC000"/>
                </a:solidFill>
                <a:effectLst/>
              </a:rPr>
              <a:t>American College of Radiology 	Appropriateness Criteria  (ACR-AC)   		                            acr.org</a:t>
            </a:r>
          </a:p>
          <a:p>
            <a:pPr>
              <a:buFont typeface="Wingdings" charset="2"/>
              <a:buBlip>
                <a:blip r:embed="rId3"/>
              </a:buBlip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What-to-request-when, and why.</a:t>
            </a:r>
          </a:p>
          <a:p>
            <a:pPr>
              <a:buFont typeface="Wingdings" charset="2"/>
              <a:buBlip>
                <a:blip r:embed="rId3"/>
              </a:buBlip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Ranks studies from 9 (best choice) to 1.</a:t>
            </a:r>
          </a:p>
          <a:p>
            <a:pPr>
              <a:buFont typeface="Wingdings" charset="2"/>
              <a:buBlip>
                <a:blip r:embed="rId3"/>
              </a:buBlip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Dose, safety, variables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(age, gender, co-morbidities, past med history, ability to comply,…)</a:t>
            </a:r>
          </a:p>
          <a:p>
            <a:pPr>
              <a:buFont typeface="Wingdings" charset="2"/>
              <a:buBlip>
                <a:blip r:embed="rId3"/>
              </a:buBlip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“Pocket Bible” for Imaging selection</a:t>
            </a:r>
          </a:p>
          <a:p>
            <a:pPr>
              <a:buFont typeface="Wingdings" charset="2"/>
              <a:buBlip>
                <a:blip r:embed="rId3"/>
              </a:buBlip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715963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rgbClr val="F907E8"/>
                </a:solidFill>
              </a:rPr>
              <a:t> </a:t>
            </a:r>
            <a:r>
              <a:rPr lang="en-US" sz="4000" b="1">
                <a:solidFill>
                  <a:srgbClr val="F907E8"/>
                </a:solidFill>
              </a:rPr>
              <a:t>FEMORAL NECK FRACTURES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FF00"/>
              </a:buClr>
              <a:buSzPct val="151000"/>
              <a:buFont typeface="Wingdings" charset="2"/>
              <a:buChar char="§"/>
              <a:defRPr/>
            </a:pPr>
            <a:r>
              <a:rPr lang="en-US" dirty="0"/>
              <a:t>250,OOO/</a:t>
            </a:r>
            <a:r>
              <a:rPr lang="en-US" dirty="0" err="1"/>
              <a:t>yr</a:t>
            </a:r>
            <a:r>
              <a:rPr lang="en-US" dirty="0"/>
              <a:t> in US </a:t>
            </a:r>
            <a:r>
              <a:rPr lang="en-US" dirty="0">
                <a:sym typeface="Wingdings" charset="2"/>
              </a:rPr>
              <a:t> $10 billion</a:t>
            </a:r>
          </a:p>
          <a:p>
            <a:pPr>
              <a:buClr>
                <a:srgbClr val="FFFF00"/>
              </a:buClr>
              <a:buSzPct val="151000"/>
              <a:buFont typeface="Wingdings" charset="2"/>
              <a:buChar char="§"/>
              <a:defRPr/>
            </a:pPr>
            <a:r>
              <a:rPr lang="en-US" dirty="0">
                <a:sym typeface="Wingdings" charset="2"/>
              </a:rPr>
              <a:t>Most relate to falls esp. elderly</a:t>
            </a:r>
          </a:p>
          <a:p>
            <a:pPr>
              <a:buClr>
                <a:srgbClr val="FFFF00"/>
              </a:buClr>
              <a:buSzPct val="151000"/>
              <a:buFont typeface="Wingdings" charset="2"/>
              <a:buChar char="§"/>
              <a:defRPr/>
            </a:pPr>
            <a:r>
              <a:rPr lang="en-US" dirty="0" err="1">
                <a:sym typeface="Wingdings" charset="2"/>
              </a:rPr>
              <a:t>Assoc’d</a:t>
            </a:r>
            <a:r>
              <a:rPr lang="en-US" dirty="0">
                <a:sym typeface="Wingdings" charset="2"/>
              </a:rPr>
              <a:t> with osteoporosis (WF), anything increasing risk of fall: </a:t>
            </a:r>
          </a:p>
          <a:p>
            <a:pPr marL="0" indent="0">
              <a:buClr>
                <a:srgbClr val="FFFF00"/>
              </a:buClr>
              <a:buSzPct val="151000"/>
              <a:buFont typeface="Wingdings" panose="05000000000000000000" pitchFamily="2" charset="2"/>
              <a:buNone/>
              <a:defRPr/>
            </a:pPr>
            <a:r>
              <a:rPr lang="en-US" sz="2800" dirty="0">
                <a:sym typeface="Wingdings" charset="2"/>
              </a:rPr>
              <a:t>        </a:t>
            </a:r>
            <a:r>
              <a:rPr lang="en-US" sz="2800" dirty="0" err="1">
                <a:sym typeface="Wingdings" charset="2"/>
              </a:rPr>
              <a:t>afib</a:t>
            </a:r>
            <a:r>
              <a:rPr lang="en-US" sz="2800" dirty="0">
                <a:sym typeface="Wingdings" charset="2"/>
              </a:rPr>
              <a:t>, hypoglycemia, seizures, neurologic deficit, diabetic neuropathy, slowed response time, decreased balance, deconditioning, diminished vision, …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907E8"/>
                </a:solidFill>
              </a:rPr>
              <a:t>PROXIMAL FEMUR FXS </a:t>
            </a:r>
            <a:r>
              <a:rPr lang="en-US" sz="3200" b="1">
                <a:solidFill>
                  <a:srgbClr val="F907E8"/>
                </a:solidFill>
              </a:rPr>
              <a:t>(‘HIP’)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229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/>
              <a:t>         By 80 YO: 10% Female, 5 % Male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/>
              <a:t>              90 YO:  1/3 F, 1/6 M</a:t>
            </a:r>
            <a:r>
              <a:rPr lang="en-US" b="1" dirty="0">
                <a:solidFill>
                  <a:srgbClr val="FBFB19"/>
                </a:solidFill>
              </a:rPr>
              <a:t>    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BFB19"/>
                </a:solidFill>
              </a:rPr>
              <a:t>MORTALITY (DEATH):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/>
              <a:t>                  up to </a:t>
            </a:r>
            <a:r>
              <a:rPr lang="en-US" sz="2800" b="1" dirty="0"/>
              <a:t>20% FIRST YEAR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/>
              <a:t>                        33% BY YEAR 2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800" b="1" dirty="0"/>
              <a:t>                        50% BY YEAR 3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BFB19"/>
                </a:solidFill>
              </a:rPr>
              <a:t>HIGHEST RISK</a:t>
            </a:r>
            <a:r>
              <a:rPr lang="en-US" sz="2800" b="1" dirty="0">
                <a:solidFill>
                  <a:srgbClr val="FBFB19"/>
                </a:solidFill>
              </a:rPr>
              <a:t>:  “Co-Morbidities”: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/>
              <a:t>    VERY OLDEST, IMMOBILE, INSTITUTIONALIZED, OTHER PROBLEMS (SEIZURE, ARRYTHMIA), DEMENTIA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rgbClr val="F907E8"/>
                </a:solidFill>
                <a:ea typeface="+mj-ea"/>
              </a:rPr>
              <a:t>WEIGHT-BEARING TRABECULAE</a:t>
            </a:r>
          </a:p>
        </p:txBody>
      </p:sp>
      <p:pic>
        <p:nvPicPr>
          <p:cNvPr id="38915" name="Picture 7" descr="IMG_35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r="13208" b="26729"/>
          <a:stretch>
            <a:fillRect/>
          </a:stretch>
        </p:blipFill>
        <p:spPr>
          <a:xfrm>
            <a:off x="304800" y="1371600"/>
            <a:ext cx="3641725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304800" y="5903913"/>
            <a:ext cx="327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0" y="5715000"/>
            <a:ext cx="419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Greenspan, A. Orthopedic Imaging, 3</a:t>
            </a:r>
            <a:r>
              <a:rPr lang="en-US" altLang="en-US" sz="1600" baseline="30000"/>
              <a:t>rd</a:t>
            </a:r>
            <a:r>
              <a:rPr lang="en-US" altLang="en-US" sz="1600"/>
              <a:t> Ed.</a:t>
            </a:r>
          </a:p>
        </p:txBody>
      </p:sp>
      <p:pic>
        <p:nvPicPr>
          <p:cNvPr id="3891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1150" y="1066800"/>
            <a:ext cx="4851400" cy="5334000"/>
          </a:xfr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BIOMECHANICS IS DESTINY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5410200" cy="4953000"/>
          </a:xfrm>
        </p:spPr>
        <p:txBody>
          <a:bodyPr/>
          <a:lstStyle/>
          <a:p>
            <a:pPr>
              <a:buFont typeface="Wingdings" charset="2"/>
              <a:buBlip>
                <a:blip r:embed="rId2"/>
              </a:buBlip>
              <a:defRPr/>
            </a:pPr>
            <a:r>
              <a:rPr lang="en-US" dirty="0">
                <a:solidFill>
                  <a:srgbClr val="FFFF00"/>
                </a:solidFill>
              </a:rPr>
              <a:t>“PEANUT SHAPED’ bones   	</a:t>
            </a:r>
            <a:r>
              <a:rPr lang="en-US" dirty="0"/>
              <a:t>fracture through the waist 		when flexed</a:t>
            </a:r>
          </a:p>
          <a:p>
            <a:pPr>
              <a:buFont typeface="Wingdings" charset="2"/>
              <a:buBlip>
                <a:blip r:embed="rId2"/>
              </a:buBlip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buFont typeface="Wingdings" charset="2"/>
              <a:buBlip>
                <a:blip r:embed="rId2"/>
              </a:buBlip>
              <a:defRPr/>
            </a:pPr>
            <a:r>
              <a:rPr lang="en-US" dirty="0">
                <a:solidFill>
                  <a:srgbClr val="FFFF00"/>
                </a:solidFill>
              </a:rPr>
              <a:t>FEMORAL NECK </a:t>
            </a:r>
            <a:r>
              <a:rPr lang="en-US" dirty="0"/>
              <a:t>is biconcave   	or ‘peanut shaped’</a:t>
            </a:r>
          </a:p>
          <a:p>
            <a:pPr>
              <a:buFont typeface="Wingdings" charset="2"/>
              <a:buBlip>
                <a:blip r:embed="rId2"/>
              </a:buBlip>
              <a:defRPr/>
            </a:pPr>
            <a:r>
              <a:rPr lang="en-US" dirty="0">
                <a:solidFill>
                  <a:srgbClr val="FFFF00"/>
                </a:solidFill>
              </a:rPr>
              <a:t>DOUBLE WHAMMY:</a:t>
            </a:r>
            <a:r>
              <a:rPr lang="en-US" dirty="0"/>
              <a:t> 	retrograde blood supply</a:t>
            </a:r>
          </a:p>
          <a:p>
            <a:pPr>
              <a:buFont typeface="Wingdings" charset="2"/>
              <a:buNone/>
              <a:defRPr/>
            </a:pPr>
            <a:r>
              <a:rPr lang="en-US" sz="2000" dirty="0"/>
              <a:t>                  (Like talus, scaphoid)</a:t>
            </a:r>
          </a:p>
        </p:txBody>
      </p:sp>
      <p:pic>
        <p:nvPicPr>
          <p:cNvPr id="39940" name="Content Placeholder 4" descr="IMG_590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6414" b="29245"/>
          <a:stretch>
            <a:fillRect/>
          </a:stretch>
        </p:blipFill>
        <p:spPr>
          <a:xfrm>
            <a:off x="5867400" y="3200400"/>
            <a:ext cx="3170238" cy="3429000"/>
          </a:xfrm>
        </p:spPr>
      </p:pic>
      <p:pic>
        <p:nvPicPr>
          <p:cNvPr id="39941" name="Picture 6" descr="peanuts_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3" b="5330"/>
          <a:stretch>
            <a:fillRect/>
          </a:stretch>
        </p:blipFill>
        <p:spPr bwMode="auto">
          <a:xfrm>
            <a:off x="5410200" y="1219200"/>
            <a:ext cx="17018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97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907E8"/>
                </a:solidFill>
                <a:ea typeface="+mj-ea"/>
              </a:rPr>
              <a:t>DIAGNOSIS AND TREATMENT-</a:t>
            </a:r>
            <a:br>
              <a:rPr lang="en-US" sz="3200" b="1" dirty="0">
                <a:solidFill>
                  <a:srgbClr val="F907E8"/>
                </a:solidFill>
                <a:ea typeface="+mj-ea"/>
              </a:rPr>
            </a:br>
            <a:r>
              <a:rPr lang="en-US" sz="3200" b="1" i="1" dirty="0">
                <a:solidFill>
                  <a:srgbClr val="FFFF00"/>
                </a:solidFill>
                <a:ea typeface="+mj-ea"/>
              </a:rPr>
              <a:t>IF</a:t>
            </a:r>
            <a:r>
              <a:rPr lang="en-US" sz="3200" b="1" dirty="0">
                <a:solidFill>
                  <a:srgbClr val="F907E8"/>
                </a:solidFill>
                <a:ea typeface="+mj-ea"/>
              </a:rPr>
              <a:t> YOU KNOW ANATOMY!</a:t>
            </a:r>
          </a:p>
        </p:txBody>
      </p:sp>
      <p:pic>
        <p:nvPicPr>
          <p:cNvPr id="40963" name="Picture 7" descr="IMG_35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2" r="17984" b="29266"/>
          <a:stretch>
            <a:fillRect/>
          </a:stretch>
        </p:blipFill>
        <p:spPr>
          <a:xfrm>
            <a:off x="176213" y="1349375"/>
            <a:ext cx="2532062" cy="3222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8" descr="IMG_35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t="15408" r="15715" b="46855"/>
          <a:stretch>
            <a:fillRect/>
          </a:stretch>
        </p:blipFill>
        <p:spPr>
          <a:xfrm>
            <a:off x="2819400" y="1295400"/>
            <a:ext cx="61722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0" y="5486400"/>
            <a:ext cx="33829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Greenspan, A. Orthopedic Imaging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           3rd Ed.</a:t>
            </a:r>
          </a:p>
        </p:txBody>
      </p:sp>
      <p:sp>
        <p:nvSpPr>
          <p:cNvPr id="40966" name="Right Arrow 5"/>
          <p:cNvSpPr>
            <a:spLocks noChangeArrowheads="1"/>
          </p:cNvSpPr>
          <p:nvPr/>
        </p:nvSpPr>
        <p:spPr bwMode="auto">
          <a:xfrm rot="-2460000">
            <a:off x="3552825" y="2940050"/>
            <a:ext cx="1327150" cy="409575"/>
          </a:xfrm>
          <a:prstGeom prst="rightArrow">
            <a:avLst>
              <a:gd name="adj1" fmla="val 50000"/>
              <a:gd name="adj2" fmla="val 5015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0967" name="Left Arrow 1"/>
          <p:cNvSpPr>
            <a:spLocks noChangeArrowheads="1"/>
          </p:cNvSpPr>
          <p:nvPr/>
        </p:nvSpPr>
        <p:spPr bwMode="auto">
          <a:xfrm>
            <a:off x="7848600" y="4038600"/>
            <a:ext cx="1143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 PROGNOSIS and TREATMENT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1800" dirty="0">
                <a:solidFill>
                  <a:srgbClr val="FFFF00"/>
                </a:solidFill>
              </a:rPr>
              <a:t>How will each fracture be treated??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1987" name="Content Placeholder 4" descr="HIP BASICERVICAL FX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/>
          <a:stretch>
            <a:fillRect/>
          </a:stretch>
        </p:blipFill>
        <p:spPr>
          <a:xfrm>
            <a:off x="152400" y="1295400"/>
            <a:ext cx="4191000" cy="4683125"/>
          </a:xfrm>
        </p:spPr>
      </p:pic>
      <p:pic>
        <p:nvPicPr>
          <p:cNvPr id="41988" name="Content Placeholder 5" descr="HIP INERTROCH EXTRACAPSULAR gets screw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 r="7692" b="-1810"/>
          <a:stretch>
            <a:fillRect/>
          </a:stretch>
        </p:blipFill>
        <p:spPr>
          <a:xfrm>
            <a:off x="4343400" y="2039938"/>
            <a:ext cx="4267200" cy="4456112"/>
          </a:xfr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rgbClr val="F907E8"/>
                </a:solidFill>
                <a:ea typeface="+mj-ea"/>
              </a:rPr>
              <a:t>VASCULARITY DICTATES HEALING POTENTIAL</a:t>
            </a:r>
          </a:p>
        </p:txBody>
      </p:sp>
      <p:pic>
        <p:nvPicPr>
          <p:cNvPr id="43011" name="Picture 7" descr="FEMUR SUBTROCH  FX a extracapsular DO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b="9853"/>
          <a:stretch>
            <a:fillRect/>
          </a:stretch>
        </p:blipFill>
        <p:spPr>
          <a:xfrm>
            <a:off x="304800" y="1600200"/>
            <a:ext cx="4398963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How will this be treated?? Surgery with excision, or chance to heal??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18367" b="5556"/>
          <a:stretch>
            <a:fillRect/>
          </a:stretch>
        </p:blipFill>
        <p:spPr bwMode="auto">
          <a:xfrm>
            <a:off x="533400" y="152400"/>
            <a:ext cx="4495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4724400" y="685800"/>
            <a:ext cx="450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Appropriate treatment??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907E8"/>
                </a:solidFill>
                <a:ea typeface="+mj-ea"/>
              </a:rPr>
              <a:t>VASCULARITY IS DESTINY</a:t>
            </a:r>
          </a:p>
        </p:txBody>
      </p:sp>
      <p:pic>
        <p:nvPicPr>
          <p:cNvPr id="45059" name="Picture 7" descr="PELV POORPOSTN HIDES FEM NECK FX 70yo Maney 07795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36237" r="59094" b="32530"/>
          <a:stretch>
            <a:fillRect/>
          </a:stretch>
        </p:blipFill>
        <p:spPr>
          <a:xfrm>
            <a:off x="228600" y="1524000"/>
            <a:ext cx="501015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How will this patient be treated? Replace the proximal femur, or give it a chance to heal??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9999"/>
          <a:stretch>
            <a:fillRect/>
          </a:stretch>
        </p:blipFill>
        <p:spPr bwMode="auto">
          <a:xfrm>
            <a:off x="609600" y="990600"/>
            <a:ext cx="79025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685800" y="228600"/>
            <a:ext cx="8713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1) Describe the bony abnormality.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2) What is the white triangle over the symphysis?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NICE 2D CT ABDO Agetstein 3300182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r="18575"/>
          <a:stretch>
            <a:fillRect/>
          </a:stretch>
        </p:blipFill>
        <p:spPr>
          <a:xfrm>
            <a:off x="4724400" y="114300"/>
            <a:ext cx="3683000" cy="6629400"/>
          </a:xfrm>
        </p:spPr>
      </p:pic>
      <p:pic>
        <p:nvPicPr>
          <p:cNvPr id="7171" name="Picture 4" descr="3D abd Menno 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86463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3333"/>
          <a:stretch>
            <a:fillRect/>
          </a:stretch>
        </p:blipFill>
        <p:spPr bwMode="auto">
          <a:xfrm>
            <a:off x="990600" y="1371600"/>
            <a:ext cx="64770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914400" y="304800"/>
            <a:ext cx="758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What is missing? </a:t>
            </a:r>
            <a:r>
              <a:rPr lang="en-US" altLang="en-US" sz="2800" b="1" i="1">
                <a:solidFill>
                  <a:srgbClr val="FFFF00"/>
                </a:solidFill>
              </a:rPr>
              <a:t>Why</a:t>
            </a:r>
            <a:r>
              <a:rPr lang="en-US" altLang="en-US" sz="2800" b="1">
                <a:solidFill>
                  <a:srgbClr val="FFFF00"/>
                </a:solidFill>
              </a:rPr>
              <a:t> might it be missing?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 Femu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524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8382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endParaRPr lang="en-US">
              <a:ea typeface="+mj-ea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229600" cy="5516563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3600" b="1" dirty="0">
                <a:solidFill>
                  <a:srgbClr val="F907E8"/>
                </a:solidFill>
              </a:rPr>
              <a:t>FX. HEALING</a:t>
            </a:r>
            <a:r>
              <a:rPr lang="en-US" sz="3600" b="1" dirty="0"/>
              <a:t>:  </a:t>
            </a:r>
            <a:r>
              <a:rPr lang="en-US" sz="2800" b="1" dirty="0"/>
              <a:t>NON-WEIGHT-BEARING </a:t>
            </a:r>
            <a:r>
              <a:rPr lang="en-US" sz="2800" b="1" dirty="0">
                <a:sym typeface="Wingdings" charset="2"/>
              </a:rPr>
              <a:t></a:t>
            </a:r>
            <a:r>
              <a:rPr lang="en-US" sz="2800" b="1" dirty="0"/>
              <a:t> PARTIAL </a:t>
            </a:r>
            <a:r>
              <a:rPr lang="en-US" sz="2800" b="1" dirty="0" err="1"/>
              <a:t>WBg</a:t>
            </a:r>
            <a:r>
              <a:rPr lang="en-US" sz="2800" b="1" dirty="0"/>
              <a:t> </a:t>
            </a:r>
            <a:r>
              <a:rPr lang="en-US" sz="2800" b="1" dirty="0">
                <a:sym typeface="Wingdings" charset="2"/>
              </a:rPr>
              <a:t> </a:t>
            </a:r>
            <a:r>
              <a:rPr lang="en-US" sz="2000" b="1" dirty="0">
                <a:sym typeface="Wingdings" charset="2"/>
              </a:rPr>
              <a:t>(GRADUAL) </a:t>
            </a:r>
            <a:r>
              <a:rPr lang="en-US" sz="2800" b="1" dirty="0">
                <a:sym typeface="Wingdings" charset="2"/>
              </a:rPr>
              <a:t>FULL USE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z="2800" b="1" dirty="0"/>
          </a:p>
          <a:p>
            <a:pPr eaLnBrk="1" hangingPunct="1">
              <a:buClr>
                <a:srgbClr val="F907E8"/>
              </a:buClr>
              <a:buSzPct val="135000"/>
              <a:buFont typeface="Wingdings" charset="2"/>
              <a:buChar char="§"/>
              <a:defRPr/>
            </a:pPr>
            <a:r>
              <a:rPr lang="en-US" sz="3600" b="1"/>
              <a:t> </a:t>
            </a:r>
            <a:r>
              <a:rPr lang="en-US" sz="3600" b="1">
                <a:solidFill>
                  <a:srgbClr val="FBFB19"/>
                </a:solidFill>
              </a:rPr>
              <a:t>IMMOBILIZED PT</a:t>
            </a:r>
            <a:r>
              <a:rPr lang="en-US" sz="2400" b="1">
                <a:solidFill>
                  <a:srgbClr val="FBFB19"/>
                </a:solidFill>
              </a:rPr>
              <a:t>(STROKE,POLYTRAUMA)</a:t>
            </a:r>
            <a:r>
              <a:rPr lang="en-US" sz="2400" b="1"/>
              <a:t>:</a:t>
            </a:r>
            <a:r>
              <a:rPr lang="en-US" sz="3600" b="1"/>
              <a:t> </a:t>
            </a:r>
            <a:r>
              <a:rPr lang="en-US" sz="2800" b="1"/>
              <a:t>PHYSICAL THERAPY SIMULATES NORMAL USE: ‘REMIND’ MUSCLE, BONE OF END-GOAL; GUIDE NEW BONE FORMATION, HEALING, REMODELLING</a:t>
            </a:r>
          </a:p>
          <a:p>
            <a:pPr eaLnBrk="1" hangingPunct="1">
              <a:buClr>
                <a:srgbClr val="F907E8"/>
              </a:buClr>
              <a:buSzPct val="135000"/>
              <a:buFont typeface="Wingdings" charset="2"/>
              <a:buChar char="§"/>
              <a:defRPr/>
            </a:pPr>
            <a:endParaRPr lang="en-US" sz="2800" b="1" dirty="0"/>
          </a:p>
          <a:p>
            <a:pPr eaLnBrk="1" hangingPunct="1">
              <a:buClr>
                <a:srgbClr val="F907E8"/>
              </a:buClr>
              <a:buSzPct val="150000"/>
              <a:buFont typeface="Wingdings" charset="2"/>
              <a:buChar char="§"/>
              <a:defRPr/>
            </a:pPr>
            <a:r>
              <a:rPr lang="en-US" sz="2800" b="1" dirty="0"/>
              <a:t> </a:t>
            </a:r>
            <a:r>
              <a:rPr lang="en-US" sz="3600" b="1" dirty="0">
                <a:solidFill>
                  <a:srgbClr val="FBFB19"/>
                </a:solidFill>
              </a:rPr>
              <a:t>DISUSE, NON </a:t>
            </a:r>
            <a:r>
              <a:rPr lang="en-US" sz="3600" b="1" dirty="0" err="1">
                <a:solidFill>
                  <a:srgbClr val="FBFB19"/>
                </a:solidFill>
              </a:rPr>
              <a:t>WBg</a:t>
            </a:r>
            <a:r>
              <a:rPr lang="en-US" sz="2800" b="1" dirty="0"/>
              <a:t> LEAD TO BONE LOSS (REVERSES W’S LAW)</a:t>
            </a:r>
          </a:p>
          <a:p>
            <a:pPr eaLnBrk="1" hangingPunct="1">
              <a:buFont typeface="Wingdings" charset="2"/>
              <a:buBlip>
                <a:blip r:embed="rId2"/>
              </a:buBlip>
              <a:defRPr/>
            </a:pPr>
            <a:endParaRPr lang="en-US" b="1"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907E8"/>
                </a:solidFill>
                <a:ea typeface="+mj-ea"/>
              </a:rPr>
              <a:t>UNKNOWNS</a:t>
            </a:r>
            <a:br>
              <a:rPr lang="en-US" b="1" dirty="0">
                <a:solidFill>
                  <a:srgbClr val="F907E8"/>
                </a:solidFill>
                <a:ea typeface="+mj-ea"/>
              </a:rPr>
            </a:br>
            <a:endParaRPr lang="en-US" sz="2800" b="1" dirty="0">
              <a:solidFill>
                <a:srgbClr val="F907E8"/>
              </a:solidFill>
              <a:ea typeface="+mj-ea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+mn-ea"/>
              </a:rPr>
              <a:t>What is being illustrated in each image?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ea typeface="+mn-ea"/>
              </a:rPr>
              <a:t>          Something missing? </a:t>
            </a:r>
            <a:r>
              <a:rPr lang="en-US" b="1">
                <a:ea typeface="+mn-ea"/>
              </a:rPr>
              <a:t>Deformed? </a:t>
            </a:r>
            <a:endParaRPr lang="en-US" b="1" dirty="0">
              <a:ea typeface="+mn-ea"/>
            </a:endParaRPr>
          </a:p>
          <a:p>
            <a:pPr eaLnBrk="1" hangingPunct="1">
              <a:defRPr/>
            </a:pPr>
            <a:r>
              <a:rPr lang="en-US" dirty="0">
                <a:ea typeface="+mn-ea"/>
              </a:rPr>
              <a:t>If 2 images, what are the 	similarities/differences?</a:t>
            </a:r>
          </a:p>
          <a:p>
            <a:pPr eaLnBrk="1" hangingPunct="1">
              <a:defRPr/>
            </a:pPr>
            <a:r>
              <a:rPr lang="en-US" sz="4000" b="1" dirty="0">
                <a:ea typeface="+mn-ea"/>
              </a:rPr>
              <a:t>Are these “Worry” or “Don’t    	Worry” scenarios?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4" descr="B3a PELVIS NL 18 yo m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1" r="11006" b="24236"/>
          <a:stretch>
            <a:fillRect/>
          </a:stretch>
        </p:blipFill>
        <p:spPr>
          <a:xfrm>
            <a:off x="304800" y="533400"/>
            <a:ext cx="8364538" cy="5334000"/>
          </a:xfr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Content Placeholder 2" descr="B10a CENTRAL FX DISLOC 26 yo f initial trauma film 4076905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b="22758"/>
          <a:stretch>
            <a:fillRect/>
          </a:stretch>
        </p:blipFill>
        <p:spPr>
          <a:xfrm>
            <a:off x="152400" y="762000"/>
            <a:ext cx="8661400" cy="5940425"/>
          </a:xfrm>
        </p:spPr>
      </p:pic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609600" y="228600"/>
            <a:ext cx="7735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What happened here?  What is the foreign matter??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Content Placeholder 2" descr="B10c CENTRAL FX DISLOC 26 yo f 2nd EMed AP Pelv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3"/>
          <a:stretch>
            <a:fillRect/>
          </a:stretch>
        </p:blipFill>
        <p:spPr>
          <a:xfrm>
            <a:off x="1371600" y="1066800"/>
            <a:ext cx="6096000" cy="5559425"/>
          </a:xfrm>
        </p:spPr>
      </p:pic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1143000" y="228600"/>
            <a:ext cx="6051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20 minutes later– what has changed?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What has been added??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Content Placeholder 5" descr="B10d CT central acet fx 26 yo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45711" r="19983" b="29776"/>
          <a:stretch>
            <a:fillRect/>
          </a:stretch>
        </p:blipFill>
        <p:spPr>
          <a:xfrm>
            <a:off x="228600" y="228600"/>
            <a:ext cx="4206875" cy="1828800"/>
          </a:xfrm>
        </p:spPr>
      </p:pic>
      <p:pic>
        <p:nvPicPr>
          <p:cNvPr id="54275" name="Content Placeholder 6" descr="B10f CENTRAL FX DISLOC 26 yo f coron MPR 407690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41945" r="20755" b="27644"/>
          <a:stretch>
            <a:fillRect/>
          </a:stretch>
        </p:blipFill>
        <p:spPr>
          <a:xfrm>
            <a:off x="152400" y="2667000"/>
            <a:ext cx="6164263" cy="2979738"/>
          </a:xfrm>
        </p:spPr>
      </p:pic>
      <p:pic>
        <p:nvPicPr>
          <p:cNvPr id="54276" name="Picture 7" descr="B10g CENTRAL FX DISLOC 26 yo f sag MPR separating colum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0" t="36665" r="29008" b="31113"/>
          <a:stretch>
            <a:fillRect/>
          </a:stretch>
        </p:blipFill>
        <p:spPr bwMode="auto">
          <a:xfrm>
            <a:off x="6477000" y="3733800"/>
            <a:ext cx="23622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 descr="B10fa HIP MPR nl sagitt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1" t="38889" r="29008" b="31111"/>
          <a:stretch>
            <a:fillRect/>
          </a:stretch>
        </p:blipFill>
        <p:spPr bwMode="auto">
          <a:xfrm>
            <a:off x="6477000" y="228600"/>
            <a:ext cx="22860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2" descr="B10i 3D CT Central fx disloc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r="7184" b="21973"/>
          <a:stretch>
            <a:fillRect/>
          </a:stretch>
        </p:blipFill>
        <p:spPr>
          <a:xfrm>
            <a:off x="304800" y="457200"/>
            <a:ext cx="5181600" cy="3886200"/>
          </a:xfrm>
        </p:spPr>
      </p:pic>
      <p:pic>
        <p:nvPicPr>
          <p:cNvPr id="55299" name="Picture 3" descr="B10j CENTRAL FX DISLOC 26 yo f post reduxn AP, other fxs visi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1" t="20000" r="5830" b="21111"/>
          <a:stretch>
            <a:fillRect/>
          </a:stretch>
        </p:blipFill>
        <p:spPr bwMode="auto">
          <a:xfrm>
            <a:off x="5105400" y="25146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WHICH MAY HEAL FASTER?</a:t>
            </a:r>
          </a:p>
        </p:txBody>
      </p:sp>
      <p:pic>
        <p:nvPicPr>
          <p:cNvPr id="56323" name="Content Placeholder 6" descr="AWhite a 81 fell R INTERTROCH initial film 049312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30606" r="53267" b="22932"/>
          <a:stretch>
            <a:fillRect/>
          </a:stretch>
        </p:blipFill>
        <p:spPr>
          <a:xfrm>
            <a:off x="228600" y="1219200"/>
            <a:ext cx="4289425" cy="4800600"/>
          </a:xfrm>
        </p:spPr>
      </p:pic>
      <p:pic>
        <p:nvPicPr>
          <p:cNvPr id="56324" name="Content Placeholder 7" descr="B13b fem nk fx MVA 1139287, 44 yo M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10069" r="18832" b="18175"/>
          <a:stretch>
            <a:fillRect/>
          </a:stretch>
        </p:blipFill>
        <p:spPr>
          <a:xfrm>
            <a:off x="4648200" y="1219200"/>
            <a:ext cx="4191000" cy="5308600"/>
          </a:xfr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924800" cy="944562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rgbClr val="FBFB19"/>
                </a:solidFill>
                <a:ea typeface="+mj-ea"/>
              </a:rPr>
              <a:t>THE BONY PELVIS: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610600" cy="5562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4400" b="1" dirty="0">
                <a:solidFill>
                  <a:srgbClr val="D105C2"/>
                </a:solidFill>
              </a:rPr>
              <a:t>ANATOMY</a:t>
            </a:r>
            <a:r>
              <a:rPr lang="en-US" sz="3600" b="1" dirty="0">
                <a:solidFill>
                  <a:srgbClr val="FBFB19"/>
                </a:solidFill>
              </a:rPr>
              <a:t>: </a:t>
            </a:r>
            <a:r>
              <a:rPr lang="en-US" sz="3600" b="1" dirty="0"/>
              <a:t>MORE THAN YOU</a:t>
            </a:r>
            <a:r>
              <a:rPr lang="en-US" sz="3600" b="1" i="1" dirty="0"/>
              <a:t> EVER</a:t>
            </a:r>
            <a:r>
              <a:rPr lang="en-US" sz="3600" b="1" dirty="0"/>
              <a:t> </a:t>
            </a: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3600" b="1" dirty="0"/>
              <a:t>WANTED TO KNOW (OR MEMORIZE)</a:t>
            </a:r>
            <a:r>
              <a:rPr lang="en-US" sz="3600" b="1" dirty="0">
                <a:solidFill>
                  <a:srgbClr val="FBFB19"/>
                </a:solidFill>
              </a:rPr>
              <a:t>.</a:t>
            </a: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3600" b="1" dirty="0">
                <a:solidFill>
                  <a:srgbClr val="FBFB19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3600" b="1" dirty="0">
              <a:solidFill>
                <a:srgbClr val="FBFB19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3600" b="1" dirty="0">
              <a:solidFill>
                <a:srgbClr val="FBFB19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4400" b="1" dirty="0">
              <a:solidFill>
                <a:srgbClr val="D105C2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4400" b="1" dirty="0">
                <a:solidFill>
                  <a:srgbClr val="D105C2"/>
                </a:solidFill>
              </a:rPr>
              <a:t>RADIOLOGY:</a:t>
            </a:r>
            <a:r>
              <a:rPr lang="en-US" sz="3600" dirty="0"/>
              <a:t> </a:t>
            </a:r>
            <a:r>
              <a:rPr lang="en-US" sz="3600" b="1" dirty="0"/>
              <a:t>RE-ASSEMBLES THE PIECES INTO A WHOLE</a:t>
            </a:r>
            <a:endParaRPr lang="en-US" sz="3600" b="1" dirty="0">
              <a:solidFill>
                <a:srgbClr val="FBFB19"/>
              </a:solidFill>
            </a:endParaRP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85" y="2734141"/>
            <a:ext cx="2740516" cy="235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79100-D2DF-4CD2-A409-CF5087187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8149" r="23333" b="18148"/>
          <a:stretch/>
        </p:blipFill>
        <p:spPr>
          <a:xfrm rot="5400000">
            <a:off x="557154" y="2567044"/>
            <a:ext cx="2549194" cy="24443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6" descr="WTaylor a 62 m distal neck fx in VARUS  and Paget look up 0477994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 r="39426" b="16205"/>
          <a:stretch>
            <a:fillRect/>
          </a:stretch>
        </p:blipFill>
        <p:spPr>
          <a:xfrm>
            <a:off x="762000" y="381000"/>
            <a:ext cx="4953000" cy="6340475"/>
          </a:xfrm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2" descr="SStilling d CT air cecum portacaval hepatorenal fos postr pararenal right paracolic gutter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3" b="13655"/>
          <a:stretch>
            <a:fillRect/>
          </a:stretch>
        </p:blipFill>
        <p:spPr>
          <a:xfrm>
            <a:off x="228600" y="381000"/>
            <a:ext cx="4875213" cy="3276600"/>
          </a:xfrm>
        </p:spPr>
      </p:pic>
      <p:pic>
        <p:nvPicPr>
          <p:cNvPr id="58371" name="Picture 3" descr="NICE 2D CT ABDO Agetstein 33001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r="20682" b="3333"/>
          <a:stretch>
            <a:fillRect/>
          </a:stretch>
        </p:blipFill>
        <p:spPr bwMode="auto">
          <a:xfrm>
            <a:off x="5257800" y="0"/>
            <a:ext cx="3657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 Normal Pelvis with vessel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0"/>
            <a:ext cx="6781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4"/>
          <p:cNvSpPr txBox="1">
            <a:spLocks noChangeArrowheads="1"/>
          </p:cNvSpPr>
          <p:nvPr/>
        </p:nvSpPr>
        <p:spPr bwMode="auto">
          <a:xfrm>
            <a:off x="457200" y="5334000"/>
            <a:ext cx="845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  <a:hlinkClick r:id="rId3"/>
              </a:rPr>
              <a:t>www.TeamRads.com</a:t>
            </a:r>
            <a:r>
              <a:rPr lang="en-US" altLang="en-US" sz="2400" b="1" dirty="0">
                <a:solidFill>
                  <a:srgbClr val="FFC000"/>
                </a:solidFill>
              </a:rPr>
              <a:t> </a:t>
            </a:r>
            <a:r>
              <a:rPr lang="en-US" altLang="en-US" sz="2400" dirty="0">
                <a:solidFill>
                  <a:srgbClr val="FFFF00"/>
                </a:solidFill>
              </a:rPr>
              <a:t>; #</a:t>
            </a:r>
            <a:r>
              <a:rPr lang="en-US" altLang="en-US" sz="2400" dirty="0" err="1">
                <a:solidFill>
                  <a:srgbClr val="FFFF00"/>
                </a:solidFill>
              </a:rPr>
              <a:t>TheRealTeamRads</a:t>
            </a:r>
            <a:r>
              <a:rPr lang="en-US" altLang="en-US" sz="2400" dirty="0">
                <a:solidFill>
                  <a:srgbClr val="FFFF00"/>
                </a:solidFill>
              </a:rPr>
              <a:t> Instagram;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</a:rPr>
              <a:t>                  </a:t>
            </a:r>
            <a:r>
              <a:rPr lang="en-US" altLang="en-US" sz="2400" b="1" dirty="0">
                <a:solidFill>
                  <a:srgbClr val="FFC000"/>
                </a:solidFill>
              </a:rPr>
              <a:t>JH </a:t>
            </a:r>
            <a:r>
              <a:rPr lang="en-US" altLang="en-US" sz="2400" b="1" dirty="0" err="1">
                <a:solidFill>
                  <a:srgbClr val="FFC000"/>
                </a:solidFill>
              </a:rPr>
              <a:t>TeamRads</a:t>
            </a:r>
            <a:r>
              <a:rPr lang="en-US" altLang="en-US" sz="2400" b="1" dirty="0">
                <a:solidFill>
                  <a:srgbClr val="FFC000"/>
                </a:solidFill>
              </a:rPr>
              <a:t> </a:t>
            </a:r>
            <a:r>
              <a:rPr lang="en-US" altLang="en-US" sz="2400" dirty="0">
                <a:solidFill>
                  <a:srgbClr val="FFC000"/>
                </a:solidFill>
              </a:rPr>
              <a:t>on Facebook</a:t>
            </a:r>
            <a:r>
              <a:rPr lang="en-US" altLang="en-US" sz="2400" dirty="0">
                <a:solidFill>
                  <a:srgbClr val="FFFF00"/>
                </a:solidFill>
              </a:rPr>
              <a:t>…	   	               		keep comments coming!!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4775"/>
            <a:ext cx="7154863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en-US" sz="4000" dirty="0"/>
            </a:br>
            <a:br>
              <a:rPr lang="en-US" sz="4000" dirty="0"/>
            </a:br>
            <a:r>
              <a:rPr lang="en-US" sz="4000" b="1" dirty="0">
                <a:solidFill>
                  <a:srgbClr val="F907E8"/>
                </a:solidFill>
              </a:rPr>
              <a:t>THANK YOU!</a:t>
            </a:r>
            <a:br>
              <a:rPr lang="en-US" sz="4000" b="1" dirty="0">
                <a:solidFill>
                  <a:srgbClr val="F907E8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COMING SOON TO AN ANATOMY CLASS NEAR YOU </a:t>
            </a:r>
            <a:r>
              <a:rPr lang="en-US" sz="3600" b="1" dirty="0">
                <a:solidFill>
                  <a:srgbClr val="0BCB10"/>
                </a:solidFill>
              </a:rPr>
              <a:t>Lower Extremity (LE)  </a:t>
            </a:r>
            <a:r>
              <a:rPr lang="en-US" sz="3600" dirty="0">
                <a:solidFill>
                  <a:srgbClr val="0BCB10"/>
                </a:solidFill>
              </a:rPr>
              <a:t>9/8</a:t>
            </a:r>
            <a:br>
              <a:rPr lang="en-US" sz="4000" b="1" dirty="0">
                <a:solidFill>
                  <a:srgbClr val="0BCB10"/>
                </a:solidFill>
              </a:rPr>
            </a:br>
            <a:endParaRPr lang="en-US" sz="4000" b="1" dirty="0">
              <a:solidFill>
                <a:srgbClr val="0BCB10"/>
              </a:solidFill>
            </a:endParaRPr>
          </a:p>
        </p:txBody>
      </p:sp>
      <p:pic>
        <p:nvPicPr>
          <p:cNvPr id="61443" name="Picture 6" descr="IMG_447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5360" r="17441" b="10077"/>
          <a:stretch>
            <a:fillRect/>
          </a:stretch>
        </p:blipFill>
        <p:spPr>
          <a:xfrm>
            <a:off x="7032336" y="2000887"/>
            <a:ext cx="1996408" cy="2940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914400" y="1919577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BCB10"/>
                </a:solidFill>
              </a:rPr>
              <a:t>      Spine   </a:t>
            </a:r>
            <a:r>
              <a:rPr lang="en-US" altLang="en-US" sz="3600" dirty="0">
                <a:solidFill>
                  <a:srgbClr val="0BCB10"/>
                </a:solidFill>
              </a:rPr>
              <a:t> 9/15</a:t>
            </a:r>
            <a:endParaRPr lang="en-US" altLang="en-US" sz="3600" dirty="0"/>
          </a:p>
        </p:txBody>
      </p:sp>
      <p:pic>
        <p:nvPicPr>
          <p:cNvPr id="61445" name="Picture 7" descr="Horse skelet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7336" r="12500" b="3581"/>
          <a:stretch>
            <a:fillRect/>
          </a:stretch>
        </p:blipFill>
        <p:spPr bwMode="auto">
          <a:xfrm>
            <a:off x="31125" y="2563544"/>
            <a:ext cx="3474076" cy="25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21ECB-FD47-49F8-BA0F-FCE3BAA2F6FF}"/>
              </a:ext>
            </a:extLst>
          </p:cNvPr>
          <p:cNvSpPr txBox="1"/>
          <p:nvPr/>
        </p:nvSpPr>
        <p:spPr>
          <a:xfrm>
            <a:off x="152400" y="5384942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07E8"/>
                </a:solidFill>
              </a:rPr>
              <a:t>dmagid@jhmi.edu</a:t>
            </a:r>
          </a:p>
        </p:txBody>
      </p:sp>
      <p:pic>
        <p:nvPicPr>
          <p:cNvPr id="3" name="IMG_6671">
            <a:hlinkClick r:id="" action="ppaction://media"/>
            <a:extLst>
              <a:ext uri="{FF2B5EF4-FFF2-40B4-BE49-F238E27FC236}">
                <a16:creationId xmlns:a16="http://schemas.microsoft.com/office/drawing/2014/main" id="{47CD7D67-4F54-4045-878E-86FB50749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3799" y="2621082"/>
            <a:ext cx="3072687" cy="32463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907E8"/>
                </a:solidFill>
                <a:ea typeface="+mj-ea"/>
              </a:rPr>
              <a:t>THE BONY PELVIS:</a:t>
            </a:r>
            <a:br>
              <a:rPr lang="en-US" dirty="0">
                <a:solidFill>
                  <a:srgbClr val="F907E8"/>
                </a:solidFill>
                <a:ea typeface="+mj-ea"/>
              </a:rPr>
            </a:br>
            <a:r>
              <a:rPr lang="en-US" dirty="0">
                <a:solidFill>
                  <a:srgbClr val="F907E8"/>
                </a:solidFill>
                <a:ea typeface="+mj-ea"/>
              </a:rPr>
              <a:t>HIPS </a:t>
            </a:r>
            <a:r>
              <a:rPr lang="en-US" dirty="0" err="1">
                <a:solidFill>
                  <a:srgbClr val="F907E8"/>
                </a:solidFill>
                <a:ea typeface="+mj-ea"/>
              </a:rPr>
              <a:t>HIPS</a:t>
            </a:r>
            <a:r>
              <a:rPr lang="en-US" dirty="0">
                <a:solidFill>
                  <a:srgbClr val="F907E8"/>
                </a:solidFill>
                <a:ea typeface="+mj-ea"/>
              </a:rPr>
              <a:t> HOORAY!!</a:t>
            </a:r>
          </a:p>
        </p:txBody>
      </p:sp>
      <p:pic>
        <p:nvPicPr>
          <p:cNvPr id="10243" name="Content Placeholder 3" descr="HIP 1 full tx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3733800" cy="3733800"/>
          </a:xfrm>
        </p:spPr>
      </p:pic>
      <p:pic>
        <p:nvPicPr>
          <p:cNvPr id="10244" name="Picture 4" descr="HIP 6 BONE ONLY 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rgbClr val="F907E8"/>
                </a:solidFill>
                <a:ea typeface="+mj-ea"/>
              </a:rPr>
              <a:t>WHAT HAS IT DONE FOR ME LATELY??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SUPPORT</a:t>
            </a:r>
            <a:r>
              <a:rPr lang="en-US" b="1" dirty="0"/>
              <a:t>  </a:t>
            </a:r>
            <a:r>
              <a:rPr lang="en-US" sz="2400" b="1" dirty="0"/>
              <a:t>STAND, SIT; MOVE; GRAVITY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WEIGHT TRANSFER</a:t>
            </a:r>
            <a:r>
              <a:rPr lang="en-US" b="1" dirty="0"/>
              <a:t>   </a:t>
            </a:r>
            <a:r>
              <a:rPr lang="en-US" sz="2800" b="1" dirty="0"/>
              <a:t>SPINE </a:t>
            </a:r>
            <a:r>
              <a:rPr lang="en-US" sz="2800" b="1" dirty="0">
                <a:sym typeface="Wingdings" charset="2"/>
              </a:rPr>
              <a:t> LEGS</a:t>
            </a:r>
            <a:endParaRPr lang="en-US" sz="2800" b="1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BALANCE AND GAIT</a:t>
            </a:r>
            <a:r>
              <a:rPr lang="en-US" b="1" dirty="0"/>
              <a:t>:   </a:t>
            </a:r>
            <a:r>
              <a:rPr lang="en-US" sz="2400" b="1" dirty="0"/>
              <a:t>FLEXIBLE YET STABLE;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dirty="0"/>
              <a:t>          EXPANDED SURFACE AREAS FOR HUGE MUSCLES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PROTECTION</a:t>
            </a:r>
            <a:r>
              <a:rPr lang="en-US" b="1" dirty="0"/>
              <a:t> </a:t>
            </a:r>
            <a:r>
              <a:rPr lang="en-US" sz="2400" b="1" dirty="0"/>
              <a:t>OF MANY ORGAN SYSTEMS, TISSUES: </a:t>
            </a:r>
            <a:r>
              <a:rPr lang="en-US" b="1" dirty="0"/>
              <a:t>   	</a:t>
            </a:r>
            <a:r>
              <a:rPr lang="en-US" sz="2400" b="1" dirty="0"/>
              <a:t>GI, GU, NEUROVASCULAR…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FETAL SUPPORT/PROTECTION</a:t>
            </a:r>
            <a:r>
              <a:rPr lang="en-US" b="1" dirty="0"/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/>
              <a:t>       </a:t>
            </a:r>
            <a:r>
              <a:rPr lang="en-US" sz="2800" b="1" dirty="0">
                <a:sym typeface="Wingdings" panose="05000000000000000000" pitchFamily="2" charset="2"/>
              </a:rPr>
              <a:t></a:t>
            </a:r>
            <a:r>
              <a:rPr lang="en-US" sz="2800" b="1" dirty="0"/>
              <a:t> AUTO-MODIFYING FOR DELIVERY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MARROW PRODUCTION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BFB19"/>
                </a:solidFill>
                <a:ea typeface="+mj-ea"/>
              </a:rPr>
              <a:t>NORMAL: 11yo vs.18yo</a:t>
            </a:r>
          </a:p>
        </p:txBody>
      </p:sp>
      <p:pic>
        <p:nvPicPr>
          <p:cNvPr id="13315" name="Picture 7" descr="PELVIS NORMAL 9 y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b="33333"/>
          <a:stretch>
            <a:fillRect/>
          </a:stretch>
        </p:blipFill>
        <p:spPr>
          <a:xfrm>
            <a:off x="0" y="1049338"/>
            <a:ext cx="7162800" cy="5303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8" descr="PELVIS NL 18 yo 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9963" r="11717" b="26050"/>
          <a:stretch>
            <a:fillRect/>
          </a:stretch>
        </p:blipFill>
        <p:spPr>
          <a:xfrm>
            <a:off x="1981200" y="1371600"/>
            <a:ext cx="7000875" cy="5167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rgbClr val="FFFF00"/>
                </a:solidFill>
              </a:rPr>
              <a:t>BONES TALK</a:t>
            </a:r>
            <a:r>
              <a:rPr lang="en-US" sz="4000" b="1">
                <a:solidFill>
                  <a:srgbClr val="F907E8"/>
                </a:solidFill>
              </a:rPr>
              <a:t> </a:t>
            </a:r>
            <a:r>
              <a:rPr lang="en-US" sz="2000" b="1">
                <a:solidFill>
                  <a:srgbClr val="F907E8"/>
                </a:solidFill>
              </a:rPr>
              <a:t>(WOLFFE’S LAW)</a:t>
            </a:r>
            <a:br>
              <a:rPr lang="en-US" sz="2000" b="1">
                <a:solidFill>
                  <a:srgbClr val="F907E8"/>
                </a:solidFill>
              </a:rPr>
            </a:br>
            <a:r>
              <a:rPr lang="en-US" sz="2400" b="1">
                <a:solidFill>
                  <a:srgbClr val="F907E8"/>
                </a:solidFill>
              </a:rPr>
              <a:t>                  </a:t>
            </a:r>
            <a:r>
              <a:rPr lang="en-US" sz="2400" b="1">
                <a:solidFill>
                  <a:srgbClr val="F907E8"/>
                </a:solidFill>
                <a:sym typeface="Wingdings" charset="2"/>
              </a:rPr>
              <a:t></a:t>
            </a:r>
            <a:r>
              <a:rPr lang="en-US" sz="2400" b="1">
                <a:solidFill>
                  <a:srgbClr val="F907E8"/>
                </a:solidFill>
              </a:rPr>
              <a:t>DATING ONSET OF ABNORMALITIES</a:t>
            </a:r>
          </a:p>
        </p:txBody>
      </p:sp>
      <p:pic>
        <p:nvPicPr>
          <p:cNvPr id="14339" name="Picture 12" descr="HIP Bilsky pseudo PFFD ZOOMED old strep infx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3396" r="17088" b="24440"/>
          <a:stretch>
            <a:fillRect/>
          </a:stretch>
        </p:blipFill>
        <p:spPr>
          <a:xfrm>
            <a:off x="4038600" y="3260725"/>
            <a:ext cx="30480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4" name="Rectangle 14"/>
          <p:cNvSpPr>
            <a:spLocks noGrp="1" noChangeArrowheads="1"/>
          </p:cNvSpPr>
          <p:nvPr>
            <p:ph type="body" sz="half" idx="3"/>
          </p:nvPr>
        </p:nvSpPr>
        <p:spPr>
          <a:xfrm>
            <a:off x="4800600" y="1600200"/>
            <a:ext cx="4191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eaLnBrk="1" hangingPunct="1">
              <a:lnSpc>
                <a:spcPct val="80000"/>
              </a:lnSpc>
              <a:buClr>
                <a:srgbClr val="F907E8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a typeface="+mn-ea"/>
              </a:rPr>
              <a:t>CONGENITAL</a:t>
            </a:r>
          </a:p>
          <a:p>
            <a:pPr eaLnBrk="1" hangingPunct="1">
              <a:lnSpc>
                <a:spcPct val="80000"/>
              </a:lnSpc>
              <a:buClr>
                <a:srgbClr val="F907E8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a typeface="+mn-ea"/>
              </a:rPr>
              <a:t>IN CHILDHOOD</a:t>
            </a:r>
          </a:p>
          <a:p>
            <a:pPr eaLnBrk="1" hangingPunct="1">
              <a:lnSpc>
                <a:spcPct val="80000"/>
              </a:lnSpc>
              <a:buClr>
                <a:srgbClr val="F907E8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a typeface="+mn-ea"/>
              </a:rPr>
              <a:t>NOT UNTIL ADULT</a:t>
            </a:r>
          </a:p>
        </p:txBody>
      </p:sp>
      <p:pic>
        <p:nvPicPr>
          <p:cNvPr id="14341" name="Picture 15" descr="GCT FEM NK 19 yo zoomed A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0435" r="25000" b="9566"/>
          <a:stretch>
            <a:fillRect/>
          </a:stretch>
        </p:blipFill>
        <p:spPr>
          <a:xfrm>
            <a:off x="228600" y="1295400"/>
            <a:ext cx="3660775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AutoShape 7" descr="pyramid 5200 wall clock,analog,electr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4343" name="AutoShape 9" descr="pyramid 5200 wall clock,analog,electric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pic>
        <p:nvPicPr>
          <p:cNvPr id="1434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1514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9475</TotalTime>
  <Words>1456</Words>
  <Application>Microsoft Office PowerPoint</Application>
  <PresentationFormat>On-screen Show (4:3)</PresentationFormat>
  <Paragraphs>180</Paragraphs>
  <Slides>54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ＭＳ Ｐゴシック</vt:lpstr>
      <vt:lpstr>Arial</vt:lpstr>
      <vt:lpstr>Wingdings</vt:lpstr>
      <vt:lpstr>Digital Dots</vt:lpstr>
      <vt:lpstr>Radiology-Gross Anatomy Correlations</vt:lpstr>
      <vt:lpstr>REPEAT AFTER ME</vt:lpstr>
      <vt:lpstr>Future Clinicians:  Non-interpretive skills: Intelligent selection, timing, of consultations for optimal care. (When to send for Surgery, not do-it-yourself…When to call Ophthalmology, Orthopaedics, Imaging, Urology, etc …) Goal: Patient Safety and Clinical  Efficacy: win-win.</vt:lpstr>
      <vt:lpstr>PowerPoint Presentation</vt:lpstr>
      <vt:lpstr>THE BONY PELVIS:</vt:lpstr>
      <vt:lpstr>THE BONY PELVIS: HIPS HIPS HOORAY!!</vt:lpstr>
      <vt:lpstr>WHAT HAS IT DONE FOR ME LATELY??</vt:lpstr>
      <vt:lpstr>NORMAL: 11yo vs.18yo</vt:lpstr>
      <vt:lpstr>BONES TALK (WOLFFE’S LAW)                   DATING ONSET OF ABNORMALITIES</vt:lpstr>
      <vt:lpstr>PowerPoint Presentation</vt:lpstr>
      <vt:lpstr>PowerPoint Presentation</vt:lpstr>
      <vt:lpstr>WEIGHT BEARING: ARCH</vt:lpstr>
      <vt:lpstr>SI (sacroiliac) JOINT STABILITY</vt:lpstr>
      <vt:lpstr>“BONES TALK”:  WOLFF’S LAW</vt:lpstr>
      <vt:lpstr>BIOMECHANICS AND LOAD</vt:lpstr>
      <vt:lpstr>PowerPoint Presentation</vt:lpstr>
      <vt:lpstr>PowerPoint Presentation</vt:lpstr>
      <vt:lpstr>PowerPoint Presentation</vt:lpstr>
      <vt:lpstr>PowerPoint Presentation</vt:lpstr>
      <vt:lpstr>THE PELVIC RING </vt:lpstr>
      <vt:lpstr>PELVIC RING:  ‘OPENS IN 2 PLACES’ (BUT NOT ALWAYS…)</vt:lpstr>
      <vt:lpstr>BONY PELVIS: TRAUMA</vt:lpstr>
      <vt:lpstr>PELVIC RING FRACTURES</vt:lpstr>
      <vt:lpstr>PELVIC RING DISRUPTION</vt:lpstr>
      <vt:lpstr>PELVIC RING FRACTURES</vt:lpstr>
      <vt:lpstr>PowerPoint Presentation</vt:lpstr>
      <vt:lpstr>PowerPoint Presentation</vt:lpstr>
      <vt:lpstr>PowerPoint Presentation</vt:lpstr>
      <vt:lpstr>‘HIP’ FRACTURES AKA PROXIMAL FEMUR FRACTURES</vt:lpstr>
      <vt:lpstr> FEMORAL NECK FRACTURES</vt:lpstr>
      <vt:lpstr>PROXIMAL FEMUR FXS (‘HIP’)</vt:lpstr>
      <vt:lpstr>WEIGHT-BEARING TRABECULAE</vt:lpstr>
      <vt:lpstr>BIOMECHANICS IS DESTINY</vt:lpstr>
      <vt:lpstr>DIAGNOSIS AND TREATMENT- IF YOU KNOW ANATOMY!</vt:lpstr>
      <vt:lpstr> PROGNOSIS and TREATMENT How will each fracture be treated??</vt:lpstr>
      <vt:lpstr>VASCULARITY DICTATES HEALING POTENTIAL</vt:lpstr>
      <vt:lpstr>PowerPoint Presentation</vt:lpstr>
      <vt:lpstr>VASCULARITY IS DESTINY</vt:lpstr>
      <vt:lpstr>PowerPoint Presentation</vt:lpstr>
      <vt:lpstr>PowerPoint Presentation</vt:lpstr>
      <vt:lpstr>PowerPoint Presentation</vt:lpstr>
      <vt:lpstr>PowerPoint Presentation</vt:lpstr>
      <vt:lpstr>UNKNOWNS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MAY HEAL FASTER?</vt:lpstr>
      <vt:lpstr>PowerPoint Presentation</vt:lpstr>
      <vt:lpstr>PowerPoint Presentation</vt:lpstr>
      <vt:lpstr>PowerPoint Presentation</vt:lpstr>
      <vt:lpstr>PowerPoint Presentation</vt:lpstr>
      <vt:lpstr>  THANK YOU! COMING SOON TO AN ANATOMY CLASS NEAR YOU Lower Extremity (LE)  9/8 </vt:lpstr>
    </vt:vector>
  </TitlesOfParts>
  <Company>Johns Hopkins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BONY PELVIS:</dc:title>
  <dc:creator>dmagid1</dc:creator>
  <cp:lastModifiedBy>PubRadUser</cp:lastModifiedBy>
  <cp:revision>104</cp:revision>
  <dcterms:created xsi:type="dcterms:W3CDTF">2011-09-04T15:10:56Z</dcterms:created>
  <dcterms:modified xsi:type="dcterms:W3CDTF">2022-09-01T17:18:24Z</dcterms:modified>
</cp:coreProperties>
</file>